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exend ExtraBold"/>
      <p:bold r:id="rId14"/>
    </p:embeddedFont>
    <p:embeddedFont>
      <p:font typeface="Proxima Nov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font" Target="fonts/LexendExtraBold-bold.fntdata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c7641e0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c7641e0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c7641e09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c7641e09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28d855ffa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b28d855ffa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28d855ffa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28d855ffa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27708f20b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27708f20b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28d855ffa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28d855ffa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28d855ff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28d855ff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28d855ffa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28d855ffa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chesapeake.org/stac/cesr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chesapeake.org/stac/cesr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311700" y="18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00">
                <a:solidFill>
                  <a:schemeClr val="dk2"/>
                </a:solidFill>
              </a:rPr>
              <a:t>Why HB 1165, the Whole Watershed Act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-620775" y="4382325"/>
            <a:ext cx="11025900" cy="761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002250" y="4471000"/>
            <a:ext cx="55203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Source: </a:t>
            </a:r>
            <a:r>
              <a:rPr i="1" lang="en" sz="1200" u="sng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Chesapeake Bay Scientific and Technical Advisory Committee</a:t>
            </a:r>
            <a:r>
              <a:rPr i="1"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endParaRPr i="1"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2250" y="911475"/>
            <a:ext cx="2563374" cy="331845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4729650" y="1071550"/>
            <a:ext cx="3835500" cy="24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4F4F4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“The May 2023 report, A Comprehensive Evaluation of System Response (CESR), summarizes the Scientific and Technical Advisory Committee (STAC) evaluation of why progress toward meeting the TMDL and water quality standards has been </a:t>
            </a:r>
            <a:r>
              <a:rPr b="1" i="1" lang="en" sz="1500">
                <a:solidFill>
                  <a:srgbClr val="4F4F4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slower than expected</a:t>
            </a:r>
            <a:r>
              <a:rPr i="1" lang="en" sz="1500">
                <a:solidFill>
                  <a:srgbClr val="4F4F4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and offers options for how progress can be accelerated. CESR is a summation of a </a:t>
            </a:r>
            <a:r>
              <a:rPr b="1" i="1" lang="en" sz="1500">
                <a:solidFill>
                  <a:srgbClr val="4F4F4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three year investigation</a:t>
            </a:r>
            <a:r>
              <a:rPr i="1" lang="en" sz="1500">
                <a:solidFill>
                  <a:srgbClr val="4F4F4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into the 40 year effort to reduce nutrient loads to Chesapeake Bay.”</a:t>
            </a:r>
            <a:endParaRPr i="1" sz="1500">
              <a:solidFill>
                <a:srgbClr val="4F4F4F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4F4F4F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1200"/>
              <a:buFont typeface="Proxima Nova"/>
              <a:buChar char="-"/>
            </a:pPr>
            <a:r>
              <a:rPr i="1" lang="en" sz="1200">
                <a:solidFill>
                  <a:srgbClr val="4F4F4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Chesapeake Bay Scientific and Technical Advisory Committee (STAC)</a:t>
            </a:r>
            <a:endParaRPr i="1" sz="1200">
              <a:solidFill>
                <a:srgbClr val="4F4F4F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-642925" y="4626175"/>
            <a:ext cx="11025900" cy="842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980100" y="4626175"/>
            <a:ext cx="55203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Source: </a:t>
            </a:r>
            <a:r>
              <a:rPr i="1" lang="en" sz="1200" u="sng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Chesapeake Bay Scientific and Technical Advisory Committee</a:t>
            </a:r>
            <a:r>
              <a:rPr i="1"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endParaRPr i="1"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125" y="82500"/>
            <a:ext cx="7829751" cy="439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-620775" y="4610925"/>
            <a:ext cx="11025900" cy="761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18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00">
                <a:solidFill>
                  <a:schemeClr val="dk2"/>
                </a:solidFill>
              </a:rPr>
              <a:t>Streamlining the process</a:t>
            </a:r>
            <a:endParaRPr i="1" sz="3600">
              <a:solidFill>
                <a:schemeClr val="dk2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1984" l="0" r="0" t="14640"/>
          <a:stretch/>
        </p:blipFill>
        <p:spPr>
          <a:xfrm>
            <a:off x="1340700" y="904650"/>
            <a:ext cx="6462610" cy="416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186375"/>
            <a:ext cx="863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>
                <a:solidFill>
                  <a:schemeClr val="dk2"/>
                </a:solidFill>
              </a:rPr>
              <a:t>Investing in diverse communities all across our state</a:t>
            </a:r>
            <a:endParaRPr i="1" sz="2500">
              <a:solidFill>
                <a:schemeClr val="dk2"/>
              </a:solidFill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-620775" y="4610925"/>
            <a:ext cx="11025900" cy="761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50" y="1197913"/>
            <a:ext cx="5361900" cy="29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5822225" y="1225500"/>
            <a:ext cx="3277500" cy="29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Of the five watersheds: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One urban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One suburban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One agricultural 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One project along a state border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Two within overburdened communities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70800" y="4688950"/>
            <a:ext cx="64593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credit: Reimagine Middle Branch Plan</a:t>
            </a:r>
            <a:endParaRPr i="1" sz="1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-620775" y="4610925"/>
            <a:ext cx="11025900" cy="761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27350" y="959850"/>
            <a:ext cx="8289300" cy="29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 addition to reducing tree loss, require projects </a:t>
            </a:r>
            <a:r>
              <a:rPr b="1"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at least five of the following: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Creation or </a:t>
            </a: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restoration</a:t>
            </a: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of wildlife habitat, riparian buffers, and wetland restoration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Restoration of aquatic resources: freshwater mussels, fish passage, or oyster reefs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18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chemeClr val="dk2"/>
                </a:solidFill>
              </a:rPr>
              <a:t>Requiring co-benefits</a:t>
            </a:r>
            <a:endParaRPr i="1" sz="2700">
              <a:solidFill>
                <a:schemeClr val="dk2"/>
              </a:solidFill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25" y="2233925"/>
            <a:ext cx="4186574" cy="21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4700925" y="2000500"/>
            <a:ext cx="4186500" cy="29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Carbon sequestration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Climate change mitigation, adaptation, or resilience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Local employment opportunities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Improving and protecting public health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Provision of recreational opportunities and public access to waterways and natural habitats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70800" y="4688950"/>
            <a:ext cx="64593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credit: Chesapeake Bay Foundation</a:t>
            </a:r>
            <a:endParaRPr i="1" sz="1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620775" y="4610925"/>
            <a:ext cx="11025900" cy="761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18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00">
                <a:solidFill>
                  <a:schemeClr val="dk2"/>
                </a:solidFill>
              </a:rPr>
              <a:t>Streamlining the timeline &amp; bundling the funding</a:t>
            </a:r>
            <a:endParaRPr i="1" sz="2600">
              <a:solidFill>
                <a:schemeClr val="dk2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964275"/>
            <a:ext cx="3238001" cy="354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026" y="1570713"/>
            <a:ext cx="5289499" cy="2380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3719950" y="695625"/>
            <a:ext cx="4761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18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000">
                <a:solidFill>
                  <a:schemeClr val="dk2"/>
                </a:solidFill>
              </a:rPr>
              <a:t>Whole Watershed Act 	</a:t>
            </a:r>
            <a:endParaRPr i="1" sz="1500">
              <a:solidFill>
                <a:schemeClr val="dk2"/>
              </a:solidFill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-620775" y="4610925"/>
            <a:ext cx="11025900" cy="761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517300" y="1019825"/>
            <a:ext cx="2524500" cy="3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Bigger: </a:t>
            </a:r>
            <a:endParaRPr sz="2500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	</a:t>
            </a:r>
            <a:endParaRPr sz="1800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Smarter: </a:t>
            </a:r>
            <a:endParaRPr sz="2500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	</a:t>
            </a:r>
            <a:endParaRPr sz="2500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Bolder: </a:t>
            </a:r>
            <a:endParaRPr sz="2500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		</a:t>
            </a:r>
            <a:endParaRPr sz="2500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Faster: 		</a:t>
            </a:r>
            <a:endParaRPr sz="1800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198625" y="1096275"/>
            <a:ext cx="62190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Utilizing</a:t>
            </a:r>
            <a:r>
              <a:rPr b="1"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8-digit watersheds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2165000" y="1811300"/>
            <a:ext cx="6219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Targeting the watersheds that need the most attention	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171475" y="2449525"/>
            <a:ext cx="5863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Requiring multiple co-benefits in order to ensure more holistic projects</a:t>
            </a:r>
            <a:endParaRPr b="1"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2171475" y="3276150"/>
            <a:ext cx="62190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Ensuring DNR, MDE, MDA, other state, local, and federal partners work together to responsibly streamline permitting and implementation</a:t>
            </a:r>
            <a:endParaRPr b="1"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186375"/>
            <a:ext cx="8520600" cy="6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000">
                <a:solidFill>
                  <a:schemeClr val="dk2"/>
                </a:solidFill>
              </a:rPr>
              <a:t>Whole Watershed Act </a:t>
            </a:r>
            <a:endParaRPr i="1" sz="1500">
              <a:solidFill>
                <a:schemeClr val="dk2"/>
              </a:solidFill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-620775" y="4610925"/>
            <a:ext cx="11025900" cy="761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243550" y="805875"/>
            <a:ext cx="8520600" cy="3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Focus on watersheds that present opportunities for most significant impact on a (relatively) </a:t>
            </a:r>
            <a:r>
              <a:rPr b="1"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expedited timeline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with coordination between State, local, and private partners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Projects selected to represent different geographic &amp; land use types and will </a:t>
            </a:r>
            <a:r>
              <a:rPr b="1"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prioritize Environmental Justice communities</a:t>
            </a:r>
            <a:endParaRPr b="1" sz="1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Requirement of </a:t>
            </a:r>
            <a:r>
              <a:rPr b="1"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multiple co-benefits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to support the health of the whole watershed &amp; community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●"/>
            </a:pPr>
            <a:r>
              <a:rPr b="1"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State Management Team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consisting of multiple State agencies and more to select projects, monitor and support progress, and expedite the permitting process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●"/>
            </a:pPr>
            <a:r>
              <a:rPr b="1"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Pilot Deployment Teams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consisting of NGOs, local governments, affected landowners, private industry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●"/>
            </a:pPr>
            <a:r>
              <a:rPr b="1"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New certification for developers &amp; contractors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who complete restoration projects to uphold standards &amp; ensure quality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0B5394"/>
      </a:dk2>
      <a:lt2>
        <a:srgbClr val="9FC5E8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