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90" r:id="rId2"/>
    <p:sldId id="996" r:id="rId3"/>
    <p:sldId id="1173" r:id="rId4"/>
    <p:sldId id="1174" r:id="rId5"/>
    <p:sldId id="1013" r:id="rId6"/>
    <p:sldId id="999" r:id="rId7"/>
    <p:sldId id="1186" r:id="rId8"/>
    <p:sldId id="586" r:id="rId9"/>
    <p:sldId id="1187" r:id="rId10"/>
    <p:sldId id="1105" r:id="rId11"/>
    <p:sldId id="1074" r:id="rId12"/>
    <p:sldId id="1112" r:id="rId13"/>
    <p:sldId id="998" r:id="rId14"/>
    <p:sldId id="1153" r:id="rId15"/>
    <p:sldId id="1195" r:id="rId16"/>
    <p:sldId id="1108" r:id="rId17"/>
    <p:sldId id="446" r:id="rId18"/>
    <p:sldId id="1109" r:id="rId19"/>
    <p:sldId id="1006" r:id="rId20"/>
    <p:sldId id="1176" r:id="rId21"/>
    <p:sldId id="1110" r:id="rId22"/>
    <p:sldId id="1196" r:id="rId23"/>
    <p:sldId id="1004" r:id="rId24"/>
    <p:sldId id="1178" r:id="rId25"/>
    <p:sldId id="1179" r:id="rId26"/>
    <p:sldId id="1005" r:id="rId27"/>
    <p:sldId id="1199" r:id="rId28"/>
    <p:sldId id="1181" r:id="rId29"/>
    <p:sldId id="1193" r:id="rId30"/>
    <p:sldId id="1190" r:id="rId31"/>
    <p:sldId id="1183" r:id="rId32"/>
    <p:sldId id="96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AD37"/>
    <a:srgbClr val="56575B"/>
    <a:srgbClr val="232822"/>
    <a:srgbClr val="3F5B66"/>
    <a:srgbClr val="005C4D"/>
    <a:srgbClr val="000000"/>
    <a:srgbClr val="006757"/>
    <a:srgbClr val="007E69"/>
    <a:srgbClr val="009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218" autoAdjust="0"/>
  </p:normalViewPr>
  <p:slideViewPr>
    <p:cSldViewPr snapToGrid="0">
      <p:cViewPr varScale="1">
        <p:scale>
          <a:sx n="86" d="100"/>
          <a:sy n="86" d="100"/>
        </p:scale>
        <p:origin x="1554" y="96"/>
      </p:cViewPr>
      <p:guideLst/>
    </p:cSldViewPr>
  </p:slideViewPr>
  <p:notesTextViewPr>
    <p:cViewPr>
      <p:scale>
        <a:sx n="1" d="1"/>
        <a:sy n="1" d="1"/>
      </p:scale>
      <p:origin x="0" y="0"/>
    </p:cViewPr>
  </p:notesTextViewPr>
  <p:sorterViewPr>
    <p:cViewPr>
      <p:scale>
        <a:sx n="100" d="100"/>
        <a:sy n="100" d="100"/>
      </p:scale>
      <p:origin x="0" y="-189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F5783-38EC-4EDB-9BBB-22D7FAA47087}" type="datetimeFigureOut">
              <a:rPr lang="en-US" smtClean="0"/>
              <a:t>6/18/2024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E85A6-555F-4CA9-8D43-7643D78E6E3E}" type="slidenum">
              <a:rPr lang="en-US" smtClean="0"/>
              <a:t>‹#›</a:t>
            </a:fld>
            <a:endParaRPr lang="en-US"/>
          </a:p>
        </p:txBody>
      </p:sp>
    </p:spTree>
    <p:extLst>
      <p:ext uri="{BB962C8B-B14F-4D97-AF65-F5344CB8AC3E}">
        <p14:creationId xmlns:p14="http://schemas.microsoft.com/office/powerpoint/2010/main" val="3338002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1</a:t>
            </a:fld>
            <a:endParaRPr lang="en-US"/>
          </a:p>
        </p:txBody>
      </p:sp>
    </p:spTree>
    <p:extLst>
      <p:ext uri="{BB962C8B-B14F-4D97-AF65-F5344CB8AC3E}">
        <p14:creationId xmlns:p14="http://schemas.microsoft.com/office/powerpoint/2010/main" val="764421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approach is legacy sediment removal, which involves excavating the legacy sediments from the valley and establishing lower floodplain elevations much closer to the pre-settlement condition.  Perhaps the most key component of this approach is maximizing the hyporheic zone as this sets the stage for achieving the multitude of functions and values mentioned earlier.</a:t>
            </a:r>
          </a:p>
          <a:p>
            <a:endParaRPr lang="en-US" dirty="0"/>
          </a:p>
        </p:txBody>
      </p:sp>
      <p:sp>
        <p:nvSpPr>
          <p:cNvPr id="4" name="Slide Number Placeholder 3"/>
          <p:cNvSpPr>
            <a:spLocks noGrp="1"/>
          </p:cNvSpPr>
          <p:nvPr>
            <p:ph type="sldNum" sz="quarter" idx="10"/>
          </p:nvPr>
        </p:nvSpPr>
        <p:spPr/>
        <p:txBody>
          <a:bodyPr/>
          <a:lstStyle/>
          <a:p>
            <a:fld id="{BAF3F397-FCBD-4FD9-AA2A-AC7AFD6CE2A1}" type="slidenum">
              <a:rPr lang="en-US" smtClean="0"/>
              <a:pPr/>
              <a:t>10</a:t>
            </a:fld>
            <a:endParaRPr lang="en-US"/>
          </a:p>
        </p:txBody>
      </p:sp>
    </p:spTree>
    <p:extLst>
      <p:ext uri="{BB962C8B-B14F-4D97-AF65-F5344CB8AC3E}">
        <p14:creationId xmlns:p14="http://schemas.microsoft.com/office/powerpoint/2010/main" val="3374286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Cut-banks like this can be very helpful in displaying past accumulation of legacy sediment.</a:t>
            </a:r>
          </a:p>
        </p:txBody>
      </p:sp>
      <p:sp>
        <p:nvSpPr>
          <p:cNvPr id="4" name="Slide Number Placeholder 3"/>
          <p:cNvSpPr>
            <a:spLocks noGrp="1"/>
          </p:cNvSpPr>
          <p:nvPr>
            <p:ph type="sldNum" sz="quarter" idx="5"/>
          </p:nvPr>
        </p:nvSpPr>
        <p:spPr/>
        <p:txBody>
          <a:bodyPr/>
          <a:lstStyle/>
          <a:p>
            <a:fld id="{A1AE85A6-555F-4CA9-8D43-7643D78E6E3E}" type="slidenum">
              <a:rPr lang="en-US" smtClean="0"/>
              <a:t>11</a:t>
            </a:fld>
            <a:endParaRPr lang="en-US"/>
          </a:p>
        </p:txBody>
      </p:sp>
    </p:spTree>
    <p:extLst>
      <p:ext uri="{BB962C8B-B14F-4D97-AF65-F5344CB8AC3E}">
        <p14:creationId xmlns:p14="http://schemas.microsoft.com/office/powerpoint/2010/main" val="2505717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Sometimes cut banks are not as helpful because the pre-settlement layer can actually be evacuated during high flows.  </a:t>
            </a:r>
          </a:p>
          <a:p>
            <a:endParaRPr lang="en-US" dirty="0"/>
          </a:p>
          <a:p>
            <a:r>
              <a:rPr lang="en-US" dirty="0"/>
              <a:t>As such, one of our preferred assessments is to dig exploratory trenches in the floodplain.  </a:t>
            </a:r>
          </a:p>
          <a:p>
            <a:endParaRPr lang="en-US" dirty="0"/>
          </a:p>
          <a:p>
            <a:r>
              <a:rPr lang="en-US" dirty="0"/>
              <a:t>This can provide the most reliable and well-preserved information and reveal details about the natural condition that are otherwise hidden.  </a:t>
            </a:r>
          </a:p>
          <a:p>
            <a:endParaRPr lang="en-US" dirty="0"/>
          </a:p>
          <a:p>
            <a:r>
              <a:rPr lang="en-US" dirty="0"/>
              <a:t>Sometimes subsurface observations are performed while the trench is open.  </a:t>
            </a:r>
          </a:p>
          <a:p>
            <a:endParaRPr lang="en-US" dirty="0"/>
          </a:p>
          <a:p>
            <a:r>
              <a:rPr lang="en-US" dirty="0"/>
              <a:t>Other times, we extract soil monoliths for closer examination in a lab. </a:t>
            </a:r>
          </a:p>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12</a:t>
            </a:fld>
            <a:endParaRPr lang="en-US"/>
          </a:p>
        </p:txBody>
      </p:sp>
    </p:spTree>
    <p:extLst>
      <p:ext uri="{BB962C8B-B14F-4D97-AF65-F5344CB8AC3E}">
        <p14:creationId xmlns:p14="http://schemas.microsoft.com/office/powerpoint/2010/main" val="3484972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before and after of a legacy sediment removal project at a golf course in western Pennsylvania.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list of benefits for is long – addressing property loss due to erosion, reduced maintenance, local flood reduction, invasive species removal, educational and recreational opportunities, and in the case of legacy sediment removal, generation of fill material that can improve upland portions of a particular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5B0279-A9F1-4C5E-A9AC-2CD6E852423D}" type="slidenum">
              <a:rPr lang="en-US" smtClean="0"/>
              <a:pPr/>
              <a:t>13</a:t>
            </a:fld>
            <a:endParaRPr lang="en-US"/>
          </a:p>
        </p:txBody>
      </p:sp>
    </p:spTree>
    <p:extLst>
      <p:ext uri="{BB962C8B-B14F-4D97-AF65-F5344CB8AC3E}">
        <p14:creationId xmlns:p14="http://schemas.microsoft.com/office/powerpoint/2010/main" val="3600407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design approach focuses on maximize floodplain width to encourage flood flows to spread out, lowering flood flows depths and thereby minimize shear stress.  </a:t>
            </a:r>
          </a:p>
          <a:p>
            <a:endParaRPr lang="en-US" dirty="0"/>
          </a:p>
          <a:p>
            <a:r>
              <a:rPr lang="en-US" dirty="0"/>
              <a:t>A baseflow channel system is designed when appropriate.  </a:t>
            </a:r>
          </a:p>
          <a:p>
            <a:endParaRPr lang="en-US" dirty="0"/>
          </a:p>
          <a:p>
            <a:r>
              <a:rPr lang="en-US" dirty="0"/>
              <a:t>This can sometimes be a single-thread channel …. </a:t>
            </a:r>
          </a:p>
          <a:p>
            <a:endParaRPr lang="en-US" dirty="0"/>
          </a:p>
        </p:txBody>
      </p:sp>
      <p:sp>
        <p:nvSpPr>
          <p:cNvPr id="4" name="Slide Number Placeholder 3"/>
          <p:cNvSpPr>
            <a:spLocks noGrp="1"/>
          </p:cNvSpPr>
          <p:nvPr>
            <p:ph type="sldNum" sz="quarter" idx="5"/>
          </p:nvPr>
        </p:nvSpPr>
        <p:spPr/>
        <p:txBody>
          <a:bodyPr/>
          <a:lstStyle/>
          <a:p>
            <a:fld id="{3C667BE7-DABD-4A83-B892-7E07E0287608}" type="slidenum">
              <a:rPr lang="en-US" smtClean="0"/>
              <a:t>14</a:t>
            </a:fld>
            <a:endParaRPr lang="en-US"/>
          </a:p>
        </p:txBody>
      </p:sp>
    </p:spTree>
    <p:extLst>
      <p:ext uri="{BB962C8B-B14F-4D97-AF65-F5344CB8AC3E}">
        <p14:creationId xmlns:p14="http://schemas.microsoft.com/office/powerpoint/2010/main" val="3562865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or multiple thread channels or sometimes no channel at all.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 system is impacted by legacy sediment, then the removal of this material should be considered as a viable and preferred restoration option when not hindered by constraints. </a:t>
            </a:r>
          </a:p>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15</a:t>
            </a:fld>
            <a:endParaRPr lang="en-US"/>
          </a:p>
        </p:txBody>
      </p:sp>
    </p:spTree>
    <p:extLst>
      <p:ext uri="{BB962C8B-B14F-4D97-AF65-F5344CB8AC3E}">
        <p14:creationId xmlns:p14="http://schemas.microsoft.com/office/powerpoint/2010/main" val="3400753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F3F397-FCBD-4FD9-AA2A-AC7AFD6CE2A1}" type="slidenum">
              <a:rPr lang="en-US" smtClean="0"/>
              <a:pPr/>
              <a:t>16</a:t>
            </a:fld>
            <a:endParaRPr lang="en-US"/>
          </a:p>
        </p:txBody>
      </p:sp>
    </p:spTree>
    <p:extLst>
      <p:ext uri="{BB962C8B-B14F-4D97-AF65-F5344CB8AC3E}">
        <p14:creationId xmlns:p14="http://schemas.microsoft.com/office/powerpoint/2010/main" val="1013335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411163" y="700088"/>
            <a:ext cx="6203950" cy="3490912"/>
          </a:xfrm>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latin typeface="Times New Roman" pitchFamily="18" charset="0"/>
              </a:rPr>
              <a:t>This is a before and after of a recently completed non-legacy sediment project in Anne Arundel County where an intermittent gully was filled to match the abandoned floodplain.  </a:t>
            </a:r>
          </a:p>
          <a:p>
            <a:pPr eaLnBrk="1" hangingPunct="1">
              <a:spcBef>
                <a:spcPct val="0"/>
              </a:spcBef>
            </a:pPr>
            <a:endParaRPr lang="en-US" altLang="en-US" dirty="0">
              <a:latin typeface="Times New Roman" pitchFamily="18" charset="0"/>
            </a:endParaRPr>
          </a:p>
          <a:p>
            <a:pPr eaLnBrk="1" hangingPunct="1">
              <a:spcBef>
                <a:spcPct val="0"/>
              </a:spcBef>
            </a:pPr>
            <a:r>
              <a:rPr lang="en-US" altLang="en-US" dirty="0">
                <a:latin typeface="Times New Roman" pitchFamily="18" charset="0"/>
              </a:rPr>
              <a:t>Disturbance to the existing canopy was minimized but we were able to have enough width to sustainable for the 100-year flow event.  No channel was constructed for this one.  </a:t>
            </a:r>
          </a:p>
          <a:p>
            <a:pPr eaLnBrk="1" hangingPunct="1">
              <a:spcBef>
                <a:spcPct val="0"/>
              </a:spcBef>
            </a:pPr>
            <a:endParaRPr lang="en-US" altLang="en-US" dirty="0">
              <a:latin typeface="Times New Roman" pitchFamily="18" charset="0"/>
            </a:endParaRPr>
          </a:p>
          <a:p>
            <a:pPr eaLnBrk="1" hangingPunct="1">
              <a:spcBef>
                <a:spcPct val="0"/>
              </a:spcBef>
            </a:pPr>
            <a:r>
              <a:rPr lang="en-US" altLang="en-US" dirty="0">
                <a:latin typeface="Times New Roman" pitchFamily="18" charset="0"/>
              </a:rPr>
              <a:t>Notice the use of woody debris across the floodplain for roughness and habitat.  Native woody plants were planted across the full width of the floodplain. </a:t>
            </a:r>
          </a:p>
          <a:p>
            <a:pPr eaLnBrk="1" hangingPunct="1">
              <a:spcBef>
                <a:spcPct val="0"/>
              </a:spcBef>
            </a:pPr>
            <a:r>
              <a:rPr lang="en-US" altLang="en-US" dirty="0">
                <a:latin typeface="Times New Roman" pitchFamily="18" charset="0"/>
              </a:rPr>
              <a:t> </a:t>
            </a:r>
          </a:p>
          <a:p>
            <a:pPr eaLnBrk="1" hangingPunct="1">
              <a:spcBef>
                <a:spcPct val="0"/>
              </a:spcBef>
            </a:pPr>
            <a:r>
              <a:rPr lang="en-US" altLang="en-US" dirty="0">
                <a:latin typeface="Times New Roman" pitchFamily="18" charset="0"/>
              </a:rPr>
              <a:t>It’s very important to note, when using this approach, it is absolutely critical to make the downstream tie-in stable by sloping the valley gradually.</a:t>
            </a:r>
          </a:p>
          <a:p>
            <a:pPr eaLnBrk="1" hangingPunct="1">
              <a:spcBef>
                <a:spcPct val="0"/>
              </a:spcBef>
            </a:pPr>
            <a:endParaRPr lang="en-US" altLang="en-US" dirty="0">
              <a:latin typeface="Times New Roman" pitchFamily="18" charset="0"/>
            </a:endParaRPr>
          </a:p>
          <a:p>
            <a:pPr eaLnBrk="1" hangingPunct="1">
              <a:spcBef>
                <a:spcPct val="0"/>
              </a:spcBef>
            </a:pPr>
            <a:r>
              <a:rPr lang="en-US" altLang="en-US" dirty="0">
                <a:latin typeface="Times New Roman" pitchFamily="18" charset="0"/>
              </a:rPr>
              <a:t>This may mean proposing a cut in order to match the grade of the downstream channel.  </a:t>
            </a:r>
          </a:p>
          <a:p>
            <a:pPr eaLnBrk="1" hangingPunct="1">
              <a:spcBef>
                <a:spcPct val="0"/>
              </a:spcBef>
            </a:pPr>
            <a:endParaRPr lang="en-US" altLang="en-US" dirty="0">
              <a:latin typeface="Times New Roman" pitchFamily="18" charset="0"/>
            </a:endParaRPr>
          </a:p>
          <a:p>
            <a:pPr eaLnBrk="1" hangingPunct="1">
              <a:spcBef>
                <a:spcPct val="0"/>
              </a:spcBef>
            </a:pPr>
            <a:endParaRPr lang="en-US" altLang="en-US" dirty="0">
              <a:latin typeface="Times New Roman" pitchFamily="18" charset="0"/>
            </a:endParaRPr>
          </a:p>
        </p:txBody>
      </p:sp>
      <p:sp>
        <p:nvSpPr>
          <p:cNvPr id="1187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5011" indent="-290388">
              <a:defRPr>
                <a:solidFill>
                  <a:schemeClr val="tx1"/>
                </a:solidFill>
                <a:latin typeface="Calibri" pitchFamily="34" charset="0"/>
              </a:defRPr>
            </a:lvl2pPr>
            <a:lvl3pPr marL="1161556" indent="-232311">
              <a:defRPr>
                <a:solidFill>
                  <a:schemeClr val="tx1"/>
                </a:solidFill>
                <a:latin typeface="Calibri" pitchFamily="34" charset="0"/>
              </a:defRPr>
            </a:lvl3pPr>
            <a:lvl4pPr marL="1626177" indent="-232311">
              <a:defRPr>
                <a:solidFill>
                  <a:schemeClr val="tx1"/>
                </a:solidFill>
                <a:latin typeface="Calibri" pitchFamily="34" charset="0"/>
              </a:defRPr>
            </a:lvl4pPr>
            <a:lvl5pPr marL="2090799" indent="-232311">
              <a:defRPr>
                <a:solidFill>
                  <a:schemeClr val="tx1"/>
                </a:solidFill>
                <a:latin typeface="Calibri" pitchFamily="34" charset="0"/>
              </a:defRPr>
            </a:lvl5pPr>
            <a:lvl6pPr marL="2555422" indent="-232311" fontAlgn="base">
              <a:spcBef>
                <a:spcPct val="0"/>
              </a:spcBef>
              <a:spcAft>
                <a:spcPct val="0"/>
              </a:spcAft>
              <a:defRPr>
                <a:solidFill>
                  <a:schemeClr val="tx1"/>
                </a:solidFill>
                <a:latin typeface="Calibri" pitchFamily="34" charset="0"/>
              </a:defRPr>
            </a:lvl6pPr>
            <a:lvl7pPr marL="3020044" indent="-232311" fontAlgn="base">
              <a:spcBef>
                <a:spcPct val="0"/>
              </a:spcBef>
              <a:spcAft>
                <a:spcPct val="0"/>
              </a:spcAft>
              <a:defRPr>
                <a:solidFill>
                  <a:schemeClr val="tx1"/>
                </a:solidFill>
                <a:latin typeface="Calibri" pitchFamily="34" charset="0"/>
              </a:defRPr>
            </a:lvl7pPr>
            <a:lvl8pPr marL="3484665" indent="-232311" fontAlgn="base">
              <a:spcBef>
                <a:spcPct val="0"/>
              </a:spcBef>
              <a:spcAft>
                <a:spcPct val="0"/>
              </a:spcAft>
              <a:defRPr>
                <a:solidFill>
                  <a:schemeClr val="tx1"/>
                </a:solidFill>
                <a:latin typeface="Calibri" pitchFamily="34" charset="0"/>
              </a:defRPr>
            </a:lvl8pPr>
            <a:lvl9pPr marL="3949288" indent="-2323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9596F9-A956-457A-80C2-2CD3E09BC9E1}" type="slidenum">
              <a:rPr lang="en-US" altLang="en-US" smtClean="0">
                <a:solidFill>
                  <a:srgbClr val="000000"/>
                </a:solidFill>
              </a:rPr>
              <a:pPr fontAlgn="base">
                <a:spcBef>
                  <a:spcPct val="0"/>
                </a:spcBef>
                <a:spcAft>
                  <a:spcPct val="0"/>
                </a:spcAft>
                <a:defRPr/>
              </a:pPr>
              <a:t>18</a:t>
            </a:fld>
            <a:endParaRPr lang="en-US" altLang="en-US">
              <a:solidFill>
                <a:srgbClr val="000000"/>
              </a:solidFill>
            </a:endParaRPr>
          </a:p>
        </p:txBody>
      </p:sp>
    </p:spTree>
    <p:extLst>
      <p:ext uri="{BB962C8B-B14F-4D97-AF65-F5344CB8AC3E}">
        <p14:creationId xmlns:p14="http://schemas.microsoft.com/office/powerpoint/2010/main" val="3645654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F3F397-FCBD-4FD9-AA2A-AC7AFD6CE2A1}" type="slidenum">
              <a:rPr lang="en-US" smtClean="0"/>
              <a:pPr/>
              <a:t>19</a:t>
            </a:fld>
            <a:endParaRPr lang="en-US"/>
          </a:p>
        </p:txBody>
      </p:sp>
    </p:spTree>
    <p:extLst>
      <p:ext uri="{BB962C8B-B14F-4D97-AF65-F5344CB8AC3E}">
        <p14:creationId xmlns:p14="http://schemas.microsoft.com/office/powerpoint/2010/main" val="4007287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Channel instabilities are often disguised or simply harder to see in heavily vegetated or wooded areas, but the unstable condition is quite often very much present.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Extreme bank erosion and slope failure in forested stream valleys is very common showing that tree roots are clearly not protecting stream banks</a:t>
            </a:r>
          </a:p>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20</a:t>
            </a:fld>
            <a:endParaRPr lang="en-US"/>
          </a:p>
        </p:txBody>
      </p:sp>
    </p:spTree>
    <p:extLst>
      <p:ext uri="{BB962C8B-B14F-4D97-AF65-F5344CB8AC3E}">
        <p14:creationId xmlns:p14="http://schemas.microsoft.com/office/powerpoint/2010/main" val="92886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Typical unstable conditions including channel incision, high banks, lateral erosion, channel disconnected from its floodplain.  This is not a natural condition.</a:t>
            </a:r>
          </a:p>
        </p:txBody>
      </p:sp>
      <p:sp>
        <p:nvSpPr>
          <p:cNvPr id="4" name="Slide Number Placeholder 3"/>
          <p:cNvSpPr>
            <a:spLocks noGrp="1"/>
          </p:cNvSpPr>
          <p:nvPr>
            <p:ph type="sldNum" sz="quarter" idx="5"/>
          </p:nvPr>
        </p:nvSpPr>
        <p:spPr/>
        <p:txBody>
          <a:bodyPr/>
          <a:lstStyle/>
          <a:p>
            <a:fld id="{A1AE85A6-555F-4CA9-8D43-7643D78E6E3E}" type="slidenum">
              <a:rPr lang="en-US" smtClean="0"/>
              <a:t>2</a:t>
            </a:fld>
            <a:endParaRPr lang="en-US"/>
          </a:p>
        </p:txBody>
      </p:sp>
    </p:spTree>
    <p:extLst>
      <p:ext uri="{BB962C8B-B14F-4D97-AF65-F5344CB8AC3E}">
        <p14:creationId xmlns:p14="http://schemas.microsoft.com/office/powerpoint/2010/main" val="670239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411163" y="700088"/>
            <a:ext cx="6203950" cy="3490912"/>
          </a:xfrm>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latin typeface="Times New Roman" pitchFamily="18" charset="0"/>
              </a:rPr>
              <a:t>Knowing how and when to preserve trees without compromising the stability is very important.</a:t>
            </a:r>
          </a:p>
          <a:p>
            <a:pPr eaLnBrk="1" hangingPunct="1">
              <a:spcBef>
                <a:spcPct val="0"/>
              </a:spcBef>
            </a:pPr>
            <a:endParaRPr lang="en-US" altLang="en-US" dirty="0">
              <a:latin typeface="Times New Roman" pitchFamily="18" charset="0"/>
            </a:endParaRPr>
          </a:p>
        </p:txBody>
      </p:sp>
      <p:sp>
        <p:nvSpPr>
          <p:cNvPr id="1187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5011" indent="-290388">
              <a:defRPr>
                <a:solidFill>
                  <a:schemeClr val="tx1"/>
                </a:solidFill>
                <a:latin typeface="Calibri" pitchFamily="34" charset="0"/>
              </a:defRPr>
            </a:lvl2pPr>
            <a:lvl3pPr marL="1161556" indent="-232311">
              <a:defRPr>
                <a:solidFill>
                  <a:schemeClr val="tx1"/>
                </a:solidFill>
                <a:latin typeface="Calibri" pitchFamily="34" charset="0"/>
              </a:defRPr>
            </a:lvl3pPr>
            <a:lvl4pPr marL="1626177" indent="-232311">
              <a:defRPr>
                <a:solidFill>
                  <a:schemeClr val="tx1"/>
                </a:solidFill>
                <a:latin typeface="Calibri" pitchFamily="34" charset="0"/>
              </a:defRPr>
            </a:lvl4pPr>
            <a:lvl5pPr marL="2090799" indent="-232311">
              <a:defRPr>
                <a:solidFill>
                  <a:schemeClr val="tx1"/>
                </a:solidFill>
                <a:latin typeface="Calibri" pitchFamily="34" charset="0"/>
              </a:defRPr>
            </a:lvl5pPr>
            <a:lvl6pPr marL="2555422" indent="-232311" fontAlgn="base">
              <a:spcBef>
                <a:spcPct val="0"/>
              </a:spcBef>
              <a:spcAft>
                <a:spcPct val="0"/>
              </a:spcAft>
              <a:defRPr>
                <a:solidFill>
                  <a:schemeClr val="tx1"/>
                </a:solidFill>
                <a:latin typeface="Calibri" pitchFamily="34" charset="0"/>
              </a:defRPr>
            </a:lvl6pPr>
            <a:lvl7pPr marL="3020044" indent="-232311" fontAlgn="base">
              <a:spcBef>
                <a:spcPct val="0"/>
              </a:spcBef>
              <a:spcAft>
                <a:spcPct val="0"/>
              </a:spcAft>
              <a:defRPr>
                <a:solidFill>
                  <a:schemeClr val="tx1"/>
                </a:solidFill>
                <a:latin typeface="Calibri" pitchFamily="34" charset="0"/>
              </a:defRPr>
            </a:lvl7pPr>
            <a:lvl8pPr marL="3484665" indent="-232311" fontAlgn="base">
              <a:spcBef>
                <a:spcPct val="0"/>
              </a:spcBef>
              <a:spcAft>
                <a:spcPct val="0"/>
              </a:spcAft>
              <a:defRPr>
                <a:solidFill>
                  <a:schemeClr val="tx1"/>
                </a:solidFill>
                <a:latin typeface="Calibri" pitchFamily="34" charset="0"/>
              </a:defRPr>
            </a:lvl8pPr>
            <a:lvl9pPr marL="3949288" indent="-2323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9596F9-A956-457A-80C2-2CD3E09BC9E1}" type="slidenum">
              <a:rPr lang="en-US" altLang="en-US" smtClean="0">
                <a:solidFill>
                  <a:srgbClr val="000000"/>
                </a:solidFill>
              </a:rPr>
              <a:pPr fontAlgn="base">
                <a:spcBef>
                  <a:spcPct val="0"/>
                </a:spcBef>
                <a:spcAft>
                  <a:spcPct val="0"/>
                </a:spcAft>
                <a:defRPr/>
              </a:pPr>
              <a:t>21</a:t>
            </a:fld>
            <a:endParaRPr lang="en-US" altLang="en-US">
              <a:solidFill>
                <a:srgbClr val="000000"/>
              </a:solidFill>
            </a:endParaRPr>
          </a:p>
        </p:txBody>
      </p:sp>
    </p:spTree>
    <p:extLst>
      <p:ext uri="{BB962C8B-B14F-4D97-AF65-F5344CB8AC3E}">
        <p14:creationId xmlns:p14="http://schemas.microsoft.com/office/powerpoint/2010/main" val="1099218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think about when riparian buffer plantings are appropriate and when they are not.  </a:t>
            </a:r>
          </a:p>
        </p:txBody>
      </p:sp>
      <p:sp>
        <p:nvSpPr>
          <p:cNvPr id="4" name="Slide Number Placeholder 3"/>
          <p:cNvSpPr>
            <a:spLocks noGrp="1"/>
          </p:cNvSpPr>
          <p:nvPr>
            <p:ph type="sldNum" sz="quarter" idx="5"/>
          </p:nvPr>
        </p:nvSpPr>
        <p:spPr/>
        <p:txBody>
          <a:bodyPr/>
          <a:lstStyle/>
          <a:p>
            <a:fld id="{A1AE85A6-555F-4CA9-8D43-7643D78E6E3E}" type="slidenum">
              <a:rPr lang="en-US" smtClean="0"/>
              <a:t>22</a:t>
            </a:fld>
            <a:endParaRPr lang="en-US"/>
          </a:p>
        </p:txBody>
      </p:sp>
    </p:spTree>
    <p:extLst>
      <p:ext uri="{BB962C8B-B14F-4D97-AF65-F5344CB8AC3E}">
        <p14:creationId xmlns:p14="http://schemas.microsoft.com/office/powerpoint/2010/main" val="1439623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r>
              <a:rPr lang="en-US" dirty="0"/>
              <a:t>First, eliminating the surrounding canopy is not the objective of a given floodplain restoration project.</a:t>
            </a:r>
          </a:p>
          <a:p>
            <a:endParaRPr lang="en-US" dirty="0"/>
          </a:p>
          <a:p>
            <a:r>
              <a:rPr lang="en-US" dirty="0"/>
              <a:t>But sometimes tree removal is necessary to create a sustainable situation.  And sometimes you need to give a little to get something better.  </a:t>
            </a:r>
          </a:p>
        </p:txBody>
      </p:sp>
      <p:sp>
        <p:nvSpPr>
          <p:cNvPr id="4" name="Slide Number Placeholder 3"/>
          <p:cNvSpPr>
            <a:spLocks noGrp="1"/>
          </p:cNvSpPr>
          <p:nvPr>
            <p:ph type="sldNum" sz="quarter" idx="10"/>
          </p:nvPr>
        </p:nvSpPr>
        <p:spPr/>
        <p:txBody>
          <a:bodyPr/>
          <a:lstStyle/>
          <a:p>
            <a:fld id="{BAF3F397-FCBD-4FD9-AA2A-AC7AFD6CE2A1}" type="slidenum">
              <a:rPr lang="en-US" smtClean="0"/>
              <a:pPr/>
              <a:t>23</a:t>
            </a:fld>
            <a:endParaRPr lang="en-US"/>
          </a:p>
        </p:txBody>
      </p:sp>
    </p:spTree>
    <p:extLst>
      <p:ext uri="{BB962C8B-B14F-4D97-AF65-F5344CB8AC3E}">
        <p14:creationId xmlns:p14="http://schemas.microsoft.com/office/powerpoint/2010/main" val="3854569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projects aim to create a reliable connection with the hydrology, specifically the interfacing between groundwater and surface water, or hyporheic zone, which keeps water temperatures uniformly cool often regardless of shade.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cool temperatures, which are important aquatic habitat, remain consistent even with extreme swings in weather conditions.</a:t>
            </a:r>
          </a:p>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24</a:t>
            </a:fld>
            <a:endParaRPr lang="en-US"/>
          </a:p>
        </p:txBody>
      </p:sp>
    </p:spTree>
    <p:extLst>
      <p:ext uri="{BB962C8B-B14F-4D97-AF65-F5344CB8AC3E}">
        <p14:creationId xmlns:p14="http://schemas.microsoft.com/office/powerpoint/2010/main" val="158179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often, once mature, herbaceous and scrub-shrub vegetation does provide more shade and overhead cover than most people realize.</a:t>
            </a:r>
          </a:p>
        </p:txBody>
      </p:sp>
      <p:sp>
        <p:nvSpPr>
          <p:cNvPr id="4" name="Slide Number Placeholder 3"/>
          <p:cNvSpPr>
            <a:spLocks noGrp="1"/>
          </p:cNvSpPr>
          <p:nvPr>
            <p:ph type="sldNum" sz="quarter" idx="5"/>
          </p:nvPr>
        </p:nvSpPr>
        <p:spPr/>
        <p:txBody>
          <a:bodyPr/>
          <a:lstStyle/>
          <a:p>
            <a:fld id="{A1AE85A6-555F-4CA9-8D43-7643D78E6E3E}" type="slidenum">
              <a:rPr lang="en-US" smtClean="0"/>
              <a:t>25</a:t>
            </a:fld>
            <a:endParaRPr lang="en-US"/>
          </a:p>
        </p:txBody>
      </p:sp>
    </p:spTree>
    <p:extLst>
      <p:ext uri="{BB962C8B-B14F-4D97-AF65-F5344CB8AC3E}">
        <p14:creationId xmlns:p14="http://schemas.microsoft.com/office/powerpoint/2010/main" val="659094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AF3F397-FCBD-4FD9-AA2A-AC7AFD6CE2A1}" type="slidenum">
              <a:rPr lang="en-US" smtClean="0"/>
              <a:pPr/>
              <a:t>26</a:t>
            </a:fld>
            <a:endParaRPr lang="en-US"/>
          </a:p>
        </p:txBody>
      </p:sp>
    </p:spTree>
    <p:extLst>
      <p:ext uri="{BB962C8B-B14F-4D97-AF65-F5344CB8AC3E}">
        <p14:creationId xmlns:p14="http://schemas.microsoft.com/office/powerpoint/2010/main" val="244532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411163" y="700088"/>
            <a:ext cx="6203950" cy="3490912"/>
          </a:xfrm>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Other stabilization and enhancement strategies are not necessarily wrong, but they are often just temporary fixes rather than a solution and will not return the level of function that was lost from the natural condition.</a:t>
            </a:r>
          </a:p>
          <a:p>
            <a:pPr eaLnBrk="1" hangingPunct="1">
              <a:spcBef>
                <a:spcPct val="0"/>
              </a:spcBef>
            </a:pPr>
            <a:endParaRPr lang="en-US" altLang="en-US" dirty="0">
              <a:latin typeface="Times New Roman" pitchFamily="18" charset="0"/>
            </a:endParaRPr>
          </a:p>
        </p:txBody>
      </p:sp>
      <p:sp>
        <p:nvSpPr>
          <p:cNvPr id="1187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5011" indent="-290388">
              <a:defRPr>
                <a:solidFill>
                  <a:schemeClr val="tx1"/>
                </a:solidFill>
                <a:latin typeface="Calibri" pitchFamily="34" charset="0"/>
              </a:defRPr>
            </a:lvl2pPr>
            <a:lvl3pPr marL="1161556" indent="-232311">
              <a:defRPr>
                <a:solidFill>
                  <a:schemeClr val="tx1"/>
                </a:solidFill>
                <a:latin typeface="Calibri" pitchFamily="34" charset="0"/>
              </a:defRPr>
            </a:lvl3pPr>
            <a:lvl4pPr marL="1626177" indent="-232311">
              <a:defRPr>
                <a:solidFill>
                  <a:schemeClr val="tx1"/>
                </a:solidFill>
                <a:latin typeface="Calibri" pitchFamily="34" charset="0"/>
              </a:defRPr>
            </a:lvl4pPr>
            <a:lvl5pPr marL="2090799" indent="-232311">
              <a:defRPr>
                <a:solidFill>
                  <a:schemeClr val="tx1"/>
                </a:solidFill>
                <a:latin typeface="Calibri" pitchFamily="34" charset="0"/>
              </a:defRPr>
            </a:lvl5pPr>
            <a:lvl6pPr marL="2555422" indent="-232311" fontAlgn="base">
              <a:spcBef>
                <a:spcPct val="0"/>
              </a:spcBef>
              <a:spcAft>
                <a:spcPct val="0"/>
              </a:spcAft>
              <a:defRPr>
                <a:solidFill>
                  <a:schemeClr val="tx1"/>
                </a:solidFill>
                <a:latin typeface="Calibri" pitchFamily="34" charset="0"/>
              </a:defRPr>
            </a:lvl6pPr>
            <a:lvl7pPr marL="3020044" indent="-232311" fontAlgn="base">
              <a:spcBef>
                <a:spcPct val="0"/>
              </a:spcBef>
              <a:spcAft>
                <a:spcPct val="0"/>
              </a:spcAft>
              <a:defRPr>
                <a:solidFill>
                  <a:schemeClr val="tx1"/>
                </a:solidFill>
                <a:latin typeface="Calibri" pitchFamily="34" charset="0"/>
              </a:defRPr>
            </a:lvl7pPr>
            <a:lvl8pPr marL="3484665" indent="-232311" fontAlgn="base">
              <a:spcBef>
                <a:spcPct val="0"/>
              </a:spcBef>
              <a:spcAft>
                <a:spcPct val="0"/>
              </a:spcAft>
              <a:defRPr>
                <a:solidFill>
                  <a:schemeClr val="tx1"/>
                </a:solidFill>
                <a:latin typeface="Calibri" pitchFamily="34" charset="0"/>
              </a:defRPr>
            </a:lvl8pPr>
            <a:lvl9pPr marL="3949288" indent="-2323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9596F9-A956-457A-80C2-2CD3E09BC9E1}" type="slidenum">
              <a:rPr lang="en-US" altLang="en-US" smtClean="0">
                <a:solidFill>
                  <a:srgbClr val="000000"/>
                </a:solidFill>
              </a:rPr>
              <a:pPr fontAlgn="base">
                <a:spcBef>
                  <a:spcPct val="0"/>
                </a:spcBef>
                <a:spcAft>
                  <a:spcPct val="0"/>
                </a:spcAft>
                <a:defRPr/>
              </a:pPr>
              <a:t>27</a:t>
            </a:fld>
            <a:endParaRPr lang="en-US" altLang="en-US">
              <a:solidFill>
                <a:srgbClr val="000000"/>
              </a:solidFill>
            </a:endParaRPr>
          </a:p>
        </p:txBody>
      </p:sp>
    </p:spTree>
    <p:extLst>
      <p:ext uri="{BB962C8B-B14F-4D97-AF65-F5344CB8AC3E}">
        <p14:creationId xmlns:p14="http://schemas.microsoft.com/office/powerpoint/2010/main" val="59988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411163" y="700088"/>
            <a:ext cx="6203950" cy="3490912"/>
          </a:xfrm>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latin typeface="Times New Roman" pitchFamily="18" charset="0"/>
              </a:rPr>
              <a:t>When space is limited, we typically prefer to implement low elevation benches and bank grading within vegetation as a more natural-looking approach.</a:t>
            </a:r>
          </a:p>
        </p:txBody>
      </p:sp>
      <p:sp>
        <p:nvSpPr>
          <p:cNvPr id="1187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5011" indent="-290388">
              <a:defRPr>
                <a:solidFill>
                  <a:schemeClr val="tx1"/>
                </a:solidFill>
                <a:latin typeface="Calibri" pitchFamily="34" charset="0"/>
              </a:defRPr>
            </a:lvl2pPr>
            <a:lvl3pPr marL="1161556" indent="-232311">
              <a:defRPr>
                <a:solidFill>
                  <a:schemeClr val="tx1"/>
                </a:solidFill>
                <a:latin typeface="Calibri" pitchFamily="34" charset="0"/>
              </a:defRPr>
            </a:lvl3pPr>
            <a:lvl4pPr marL="1626177" indent="-232311">
              <a:defRPr>
                <a:solidFill>
                  <a:schemeClr val="tx1"/>
                </a:solidFill>
                <a:latin typeface="Calibri" pitchFamily="34" charset="0"/>
              </a:defRPr>
            </a:lvl4pPr>
            <a:lvl5pPr marL="2090799" indent="-232311">
              <a:defRPr>
                <a:solidFill>
                  <a:schemeClr val="tx1"/>
                </a:solidFill>
                <a:latin typeface="Calibri" pitchFamily="34" charset="0"/>
              </a:defRPr>
            </a:lvl5pPr>
            <a:lvl6pPr marL="2555422" indent="-232311" fontAlgn="base">
              <a:spcBef>
                <a:spcPct val="0"/>
              </a:spcBef>
              <a:spcAft>
                <a:spcPct val="0"/>
              </a:spcAft>
              <a:defRPr>
                <a:solidFill>
                  <a:schemeClr val="tx1"/>
                </a:solidFill>
                <a:latin typeface="Calibri" pitchFamily="34" charset="0"/>
              </a:defRPr>
            </a:lvl6pPr>
            <a:lvl7pPr marL="3020044" indent="-232311" fontAlgn="base">
              <a:spcBef>
                <a:spcPct val="0"/>
              </a:spcBef>
              <a:spcAft>
                <a:spcPct val="0"/>
              </a:spcAft>
              <a:defRPr>
                <a:solidFill>
                  <a:schemeClr val="tx1"/>
                </a:solidFill>
                <a:latin typeface="Calibri" pitchFamily="34" charset="0"/>
              </a:defRPr>
            </a:lvl7pPr>
            <a:lvl8pPr marL="3484665" indent="-232311" fontAlgn="base">
              <a:spcBef>
                <a:spcPct val="0"/>
              </a:spcBef>
              <a:spcAft>
                <a:spcPct val="0"/>
              </a:spcAft>
              <a:defRPr>
                <a:solidFill>
                  <a:schemeClr val="tx1"/>
                </a:solidFill>
                <a:latin typeface="Calibri" pitchFamily="34" charset="0"/>
              </a:defRPr>
            </a:lvl8pPr>
            <a:lvl9pPr marL="3949288" indent="-2323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9596F9-A956-457A-80C2-2CD3E09BC9E1}" type="slidenum">
              <a:rPr lang="en-US" altLang="en-US" smtClean="0">
                <a:solidFill>
                  <a:srgbClr val="000000"/>
                </a:solidFill>
              </a:rPr>
              <a:pPr fontAlgn="base">
                <a:spcBef>
                  <a:spcPct val="0"/>
                </a:spcBef>
                <a:spcAft>
                  <a:spcPct val="0"/>
                </a:spcAft>
                <a:defRPr/>
              </a:pPr>
              <a:t>28</a:t>
            </a:fld>
            <a:endParaRPr lang="en-US" altLang="en-US">
              <a:solidFill>
                <a:srgbClr val="000000"/>
              </a:solidFill>
            </a:endParaRPr>
          </a:p>
        </p:txBody>
      </p:sp>
    </p:spTree>
    <p:extLst>
      <p:ext uri="{BB962C8B-B14F-4D97-AF65-F5344CB8AC3E}">
        <p14:creationId xmlns:p14="http://schemas.microsoft.com/office/powerpoint/2010/main" val="28209001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Regardless of the approach, the focus of the design should include reducing shear stresses and velocities.</a:t>
            </a:r>
          </a:p>
          <a:p>
            <a:endParaRPr lang="en-US" dirty="0"/>
          </a:p>
          <a:p>
            <a:r>
              <a:rPr lang="en-US" dirty="0"/>
              <a:t>2D modeling can be a very powerful tool during the design process, which often involves multiple iterations of proposed grading and modeling to identify potential vulnerabilities associated with tie-ins or where a road overtops or pinch points in the valley where high shear stress is anticipated.</a:t>
            </a:r>
          </a:p>
        </p:txBody>
      </p:sp>
      <p:sp>
        <p:nvSpPr>
          <p:cNvPr id="4" name="Slide Number Placeholder 3"/>
          <p:cNvSpPr>
            <a:spLocks noGrp="1"/>
          </p:cNvSpPr>
          <p:nvPr>
            <p:ph type="sldNum" sz="quarter" idx="10"/>
          </p:nvPr>
        </p:nvSpPr>
        <p:spPr/>
        <p:txBody>
          <a:bodyPr/>
          <a:lstStyle/>
          <a:p>
            <a:fld id="{BAF3F397-FCBD-4FD9-AA2A-AC7AFD6CE2A1}" type="slidenum">
              <a:rPr lang="en-US" smtClean="0"/>
              <a:pPr/>
              <a:t>29</a:t>
            </a:fld>
            <a:endParaRPr lang="en-US"/>
          </a:p>
        </p:txBody>
      </p:sp>
    </p:spTree>
    <p:extLst>
      <p:ext uri="{BB962C8B-B14F-4D97-AF65-F5344CB8AC3E}">
        <p14:creationId xmlns:p14="http://schemas.microsoft.com/office/powerpoint/2010/main" val="1961659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r>
              <a:rPr lang="en-US" dirty="0"/>
              <a:t>…. and evaluate ways to protect potentially vulnerable areas. </a:t>
            </a:r>
          </a:p>
          <a:p>
            <a:endParaRPr lang="en-US" dirty="0"/>
          </a:p>
        </p:txBody>
      </p:sp>
      <p:sp>
        <p:nvSpPr>
          <p:cNvPr id="4" name="Slide Number Placeholder 3"/>
          <p:cNvSpPr>
            <a:spLocks noGrp="1"/>
          </p:cNvSpPr>
          <p:nvPr>
            <p:ph type="sldNum" sz="quarter" idx="10"/>
          </p:nvPr>
        </p:nvSpPr>
        <p:spPr/>
        <p:txBody>
          <a:bodyPr/>
          <a:lstStyle/>
          <a:p>
            <a:fld id="{BAF3F397-FCBD-4FD9-AA2A-AC7AFD6CE2A1}" type="slidenum">
              <a:rPr lang="en-US" smtClean="0"/>
              <a:pPr/>
              <a:t>30</a:t>
            </a:fld>
            <a:endParaRPr lang="en-US"/>
          </a:p>
        </p:txBody>
      </p:sp>
    </p:spTree>
    <p:extLst>
      <p:ext uri="{BB962C8B-B14F-4D97-AF65-F5344CB8AC3E}">
        <p14:creationId xmlns:p14="http://schemas.microsoft.com/office/powerpoint/2010/main" val="52410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r>
              <a:rPr lang="en-US" dirty="0"/>
              <a:t>…. Often the result of anthropogenic influences especially within the last few hundred years.</a:t>
            </a:r>
          </a:p>
        </p:txBody>
      </p:sp>
      <p:sp>
        <p:nvSpPr>
          <p:cNvPr id="4" name="Slide Number Placeholder 3"/>
          <p:cNvSpPr>
            <a:spLocks noGrp="1"/>
          </p:cNvSpPr>
          <p:nvPr>
            <p:ph type="sldNum" sz="quarter" idx="10"/>
          </p:nvPr>
        </p:nvSpPr>
        <p:spPr/>
        <p:txBody>
          <a:bodyPr/>
          <a:lstStyle/>
          <a:p>
            <a:fld id="{BAF3F397-FCBD-4FD9-AA2A-AC7AFD6CE2A1}" type="slidenum">
              <a:rPr lang="en-US" smtClean="0"/>
              <a:pPr/>
              <a:t>3</a:t>
            </a:fld>
            <a:endParaRPr lang="en-US"/>
          </a:p>
        </p:txBody>
      </p:sp>
    </p:spTree>
    <p:extLst>
      <p:ext uri="{BB962C8B-B14F-4D97-AF65-F5344CB8AC3E}">
        <p14:creationId xmlns:p14="http://schemas.microsoft.com/office/powerpoint/2010/main" val="1488025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r>
              <a:rPr lang="en-US" dirty="0"/>
              <a:t>…. and always continue to evolve, learn, and be willing to fine-tune your approach to achieve success.</a:t>
            </a:r>
          </a:p>
        </p:txBody>
      </p:sp>
      <p:sp>
        <p:nvSpPr>
          <p:cNvPr id="4" name="Slide Number Placeholder 3"/>
          <p:cNvSpPr>
            <a:spLocks noGrp="1"/>
          </p:cNvSpPr>
          <p:nvPr>
            <p:ph type="sldNum" sz="quarter" idx="10"/>
          </p:nvPr>
        </p:nvSpPr>
        <p:spPr/>
        <p:txBody>
          <a:bodyPr/>
          <a:lstStyle/>
          <a:p>
            <a:fld id="{BAF3F397-FCBD-4FD9-AA2A-AC7AFD6CE2A1}" type="slidenum">
              <a:rPr lang="en-US" smtClean="0"/>
              <a:pPr/>
              <a:t>31</a:t>
            </a:fld>
            <a:endParaRPr lang="en-US"/>
          </a:p>
        </p:txBody>
      </p:sp>
    </p:spTree>
    <p:extLst>
      <p:ext uri="{BB962C8B-B14F-4D97-AF65-F5344CB8AC3E}">
        <p14:creationId xmlns:p14="http://schemas.microsoft.com/office/powerpoint/2010/main" val="2722166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203950" cy="3490912"/>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natural condition was very different than our present-day condition – most channel systems had very low banks.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Anastomosed channels were common, and the riparian wetlands were well-connected, which fostered robust and resilient ecosystems.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has indicated that most valley bottoms were dominantly herbaceous and scrub-shrub mosaic, not forested.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this can be attributed to the fact that most valley bottoms were home to beaver who were a vital part of the sustainable ecosystem. </a:t>
            </a:r>
          </a:p>
        </p:txBody>
      </p:sp>
      <p:sp>
        <p:nvSpPr>
          <p:cNvPr id="4" name="Slide Number Placeholder 3"/>
          <p:cNvSpPr>
            <a:spLocks noGrp="1"/>
          </p:cNvSpPr>
          <p:nvPr>
            <p:ph type="sldNum" sz="quarter" idx="10"/>
          </p:nvPr>
        </p:nvSpPr>
        <p:spPr/>
        <p:txBody>
          <a:bodyPr/>
          <a:lstStyle/>
          <a:p>
            <a:fld id="{BAF3F397-FCBD-4FD9-AA2A-AC7AFD6CE2A1}" type="slidenum">
              <a:rPr lang="en-US" smtClean="0"/>
              <a:pPr/>
              <a:t>4</a:t>
            </a:fld>
            <a:endParaRPr lang="en-US"/>
          </a:p>
        </p:txBody>
      </p:sp>
    </p:spTree>
    <p:extLst>
      <p:ext uri="{BB962C8B-B14F-4D97-AF65-F5344CB8AC3E}">
        <p14:creationId xmlns:p14="http://schemas.microsoft.com/office/powerpoint/2010/main" val="140391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Restoration is returning an ecosystem to a close approximation of its condition prior to disturbance. </a:t>
            </a:r>
          </a:p>
          <a:p>
            <a:endParaRPr lang="en-US" dirty="0"/>
          </a:p>
          <a:p>
            <a:r>
              <a:rPr lang="en-US" dirty="0"/>
              <a:t>The term restoration is often used as a blanket description for all types of stream improvements. There is a big difference between restoration and stabilization. </a:t>
            </a:r>
          </a:p>
        </p:txBody>
      </p:sp>
      <p:sp>
        <p:nvSpPr>
          <p:cNvPr id="4" name="Slide Number Placeholder 3"/>
          <p:cNvSpPr>
            <a:spLocks noGrp="1"/>
          </p:cNvSpPr>
          <p:nvPr>
            <p:ph type="sldNum" sz="quarter" idx="5"/>
          </p:nvPr>
        </p:nvSpPr>
        <p:spPr/>
        <p:txBody>
          <a:bodyPr/>
          <a:lstStyle/>
          <a:p>
            <a:fld id="{3C667BE7-DABD-4A83-B892-7E07E0287608}" type="slidenum">
              <a:rPr lang="en-US" smtClean="0"/>
              <a:t>5</a:t>
            </a:fld>
            <a:endParaRPr lang="en-US"/>
          </a:p>
        </p:txBody>
      </p:sp>
    </p:spTree>
    <p:extLst>
      <p:ext uri="{BB962C8B-B14F-4D97-AF65-F5344CB8AC3E}">
        <p14:creationId xmlns:p14="http://schemas.microsoft.com/office/powerpoint/2010/main" val="261977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Restoration looks at things comprehensively and can return a multitude of desirable functions and values.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Aquatic ecosystems are complex… complexity is good, complexity is resilient.  Resilience is sustainable.</a:t>
            </a:r>
          </a:p>
          <a:p>
            <a:endParaRPr lang="en-US" dirty="0"/>
          </a:p>
          <a:p>
            <a:r>
              <a:rPr lang="en-US" dirty="0"/>
              <a:t>This sustainability is quite attractive for a variety of project drivers where a lot hinges on a project being successful….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6</a:t>
            </a:fld>
            <a:endParaRPr lang="en-US"/>
          </a:p>
        </p:txBody>
      </p:sp>
    </p:spTree>
    <p:extLst>
      <p:ext uri="{BB962C8B-B14F-4D97-AF65-F5344CB8AC3E}">
        <p14:creationId xmlns:p14="http://schemas.microsoft.com/office/powerpoint/2010/main" val="86171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411163" y="700088"/>
            <a:ext cx="6203950" cy="3490912"/>
          </a:xfrm>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latin typeface="Times New Roman" pitchFamily="18" charset="0"/>
            </a:endParaRPr>
          </a:p>
        </p:txBody>
      </p:sp>
      <p:sp>
        <p:nvSpPr>
          <p:cNvPr id="1187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5011" indent="-290388">
              <a:defRPr>
                <a:solidFill>
                  <a:schemeClr val="tx1"/>
                </a:solidFill>
                <a:latin typeface="Calibri" pitchFamily="34" charset="0"/>
              </a:defRPr>
            </a:lvl2pPr>
            <a:lvl3pPr marL="1161556" indent="-232311">
              <a:defRPr>
                <a:solidFill>
                  <a:schemeClr val="tx1"/>
                </a:solidFill>
                <a:latin typeface="Calibri" pitchFamily="34" charset="0"/>
              </a:defRPr>
            </a:lvl3pPr>
            <a:lvl4pPr marL="1626177" indent="-232311">
              <a:defRPr>
                <a:solidFill>
                  <a:schemeClr val="tx1"/>
                </a:solidFill>
                <a:latin typeface="Calibri" pitchFamily="34" charset="0"/>
              </a:defRPr>
            </a:lvl4pPr>
            <a:lvl5pPr marL="2090799" indent="-232311">
              <a:defRPr>
                <a:solidFill>
                  <a:schemeClr val="tx1"/>
                </a:solidFill>
                <a:latin typeface="Calibri" pitchFamily="34" charset="0"/>
              </a:defRPr>
            </a:lvl5pPr>
            <a:lvl6pPr marL="2555422" indent="-232311" fontAlgn="base">
              <a:spcBef>
                <a:spcPct val="0"/>
              </a:spcBef>
              <a:spcAft>
                <a:spcPct val="0"/>
              </a:spcAft>
              <a:defRPr>
                <a:solidFill>
                  <a:schemeClr val="tx1"/>
                </a:solidFill>
                <a:latin typeface="Calibri" pitchFamily="34" charset="0"/>
              </a:defRPr>
            </a:lvl6pPr>
            <a:lvl7pPr marL="3020044" indent="-232311" fontAlgn="base">
              <a:spcBef>
                <a:spcPct val="0"/>
              </a:spcBef>
              <a:spcAft>
                <a:spcPct val="0"/>
              </a:spcAft>
              <a:defRPr>
                <a:solidFill>
                  <a:schemeClr val="tx1"/>
                </a:solidFill>
                <a:latin typeface="Calibri" pitchFamily="34" charset="0"/>
              </a:defRPr>
            </a:lvl7pPr>
            <a:lvl8pPr marL="3484665" indent="-232311" fontAlgn="base">
              <a:spcBef>
                <a:spcPct val="0"/>
              </a:spcBef>
              <a:spcAft>
                <a:spcPct val="0"/>
              </a:spcAft>
              <a:defRPr>
                <a:solidFill>
                  <a:schemeClr val="tx1"/>
                </a:solidFill>
                <a:latin typeface="Calibri" pitchFamily="34" charset="0"/>
              </a:defRPr>
            </a:lvl8pPr>
            <a:lvl9pPr marL="3949288" indent="-2323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9596F9-A956-457A-80C2-2CD3E09BC9E1}" type="slidenum">
              <a:rPr lang="en-US" altLang="en-US" smtClean="0">
                <a:solidFill>
                  <a:srgbClr val="000000"/>
                </a:solidFill>
              </a:rPr>
              <a:pPr fontAlgn="base">
                <a:spcBef>
                  <a:spcPct val="0"/>
                </a:spcBef>
                <a:spcAft>
                  <a:spcPct val="0"/>
                </a:spcAft>
                <a:defRPr/>
              </a:pPr>
              <a:t>7</a:t>
            </a:fld>
            <a:endParaRPr lang="en-US" altLang="en-US">
              <a:solidFill>
                <a:srgbClr val="000000"/>
              </a:solidFill>
            </a:endParaRPr>
          </a:p>
        </p:txBody>
      </p:sp>
    </p:spTree>
    <p:extLst>
      <p:ext uri="{BB962C8B-B14F-4D97-AF65-F5344CB8AC3E}">
        <p14:creationId xmlns:p14="http://schemas.microsoft.com/office/powerpoint/2010/main" val="300154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AE85A6-555F-4CA9-8D43-7643D78E6E3E}" type="slidenum">
              <a:rPr lang="en-US" smtClean="0"/>
              <a:t>8</a:t>
            </a:fld>
            <a:endParaRPr lang="en-US"/>
          </a:p>
        </p:txBody>
      </p:sp>
    </p:spTree>
    <p:extLst>
      <p:ext uri="{BB962C8B-B14F-4D97-AF65-F5344CB8AC3E}">
        <p14:creationId xmlns:p14="http://schemas.microsoft.com/office/powerpoint/2010/main" val="1188035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xfrm>
            <a:off x="411163" y="700088"/>
            <a:ext cx="6203950" cy="3490912"/>
          </a:xfrm>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a:latin typeface="Times New Roman" pitchFamily="18" charset="0"/>
              </a:rPr>
              <a:t>This is a project where all stormwater associated with a large-scale commercial development is managed within the floodplain rather than conventional stormwater BMPs such as basins, which proved to be a very cost-effective approach.</a:t>
            </a:r>
          </a:p>
        </p:txBody>
      </p:sp>
      <p:sp>
        <p:nvSpPr>
          <p:cNvPr id="118788"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5011" indent="-290388">
              <a:defRPr>
                <a:solidFill>
                  <a:schemeClr val="tx1"/>
                </a:solidFill>
                <a:latin typeface="Calibri" pitchFamily="34" charset="0"/>
              </a:defRPr>
            </a:lvl2pPr>
            <a:lvl3pPr marL="1161556" indent="-232311">
              <a:defRPr>
                <a:solidFill>
                  <a:schemeClr val="tx1"/>
                </a:solidFill>
                <a:latin typeface="Calibri" pitchFamily="34" charset="0"/>
              </a:defRPr>
            </a:lvl3pPr>
            <a:lvl4pPr marL="1626177" indent="-232311">
              <a:defRPr>
                <a:solidFill>
                  <a:schemeClr val="tx1"/>
                </a:solidFill>
                <a:latin typeface="Calibri" pitchFamily="34" charset="0"/>
              </a:defRPr>
            </a:lvl4pPr>
            <a:lvl5pPr marL="2090799" indent="-232311">
              <a:defRPr>
                <a:solidFill>
                  <a:schemeClr val="tx1"/>
                </a:solidFill>
                <a:latin typeface="Calibri" pitchFamily="34" charset="0"/>
              </a:defRPr>
            </a:lvl5pPr>
            <a:lvl6pPr marL="2555422" indent="-232311" fontAlgn="base">
              <a:spcBef>
                <a:spcPct val="0"/>
              </a:spcBef>
              <a:spcAft>
                <a:spcPct val="0"/>
              </a:spcAft>
              <a:defRPr>
                <a:solidFill>
                  <a:schemeClr val="tx1"/>
                </a:solidFill>
                <a:latin typeface="Calibri" pitchFamily="34" charset="0"/>
              </a:defRPr>
            </a:lvl6pPr>
            <a:lvl7pPr marL="3020044" indent="-232311" fontAlgn="base">
              <a:spcBef>
                <a:spcPct val="0"/>
              </a:spcBef>
              <a:spcAft>
                <a:spcPct val="0"/>
              </a:spcAft>
              <a:defRPr>
                <a:solidFill>
                  <a:schemeClr val="tx1"/>
                </a:solidFill>
                <a:latin typeface="Calibri" pitchFamily="34" charset="0"/>
              </a:defRPr>
            </a:lvl7pPr>
            <a:lvl8pPr marL="3484665" indent="-232311" fontAlgn="base">
              <a:spcBef>
                <a:spcPct val="0"/>
              </a:spcBef>
              <a:spcAft>
                <a:spcPct val="0"/>
              </a:spcAft>
              <a:defRPr>
                <a:solidFill>
                  <a:schemeClr val="tx1"/>
                </a:solidFill>
                <a:latin typeface="Calibri" pitchFamily="34" charset="0"/>
              </a:defRPr>
            </a:lvl8pPr>
            <a:lvl9pPr marL="3949288" indent="-23231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19596F9-A956-457A-80C2-2CD3E09BC9E1}" type="slidenum">
              <a:rPr lang="en-US" altLang="en-US" smtClean="0">
                <a:solidFill>
                  <a:srgbClr val="000000"/>
                </a:solidFill>
              </a:rPr>
              <a:pPr fontAlgn="base">
                <a:spcBef>
                  <a:spcPct val="0"/>
                </a:spcBef>
                <a:spcAft>
                  <a:spcPct val="0"/>
                </a:spcAft>
                <a:defRPr/>
              </a:pPr>
              <a:t>9</a:t>
            </a:fld>
            <a:endParaRPr lang="en-US" altLang="en-US">
              <a:solidFill>
                <a:srgbClr val="000000"/>
              </a:solidFill>
            </a:endParaRPr>
          </a:p>
        </p:txBody>
      </p:sp>
    </p:spTree>
    <p:extLst>
      <p:ext uri="{BB962C8B-B14F-4D97-AF65-F5344CB8AC3E}">
        <p14:creationId xmlns:p14="http://schemas.microsoft.com/office/powerpoint/2010/main" val="203976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3C32-9C4C-438C-A5CE-C23803718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D74A6D-407D-4B2B-8F34-45197E55D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D850ED-DEB7-4758-A8AB-CCD97E93454B}"/>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5" name="Footer Placeholder 4">
            <a:extLst>
              <a:ext uri="{FF2B5EF4-FFF2-40B4-BE49-F238E27FC236}">
                <a16:creationId xmlns:a16="http://schemas.microsoft.com/office/drawing/2014/main" id="{3FCE85CC-AAB7-4420-AD36-ACBF2B7D0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3D4E1-E954-481D-94E8-60CF228BAC86}"/>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3333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2CC-8661-4F26-AD73-CDE6DEEAF2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A2F418-DD22-4DDB-B7CB-8436FB884F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2527D-0C07-46F7-8166-388833420F69}"/>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5" name="Footer Placeholder 4">
            <a:extLst>
              <a:ext uri="{FF2B5EF4-FFF2-40B4-BE49-F238E27FC236}">
                <a16:creationId xmlns:a16="http://schemas.microsoft.com/office/drawing/2014/main" id="{1EC72901-E253-41CA-9512-548871EAC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CB02AD-EAB8-415D-B4F8-182A34CDC281}"/>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3954585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00DC9-8E7E-450A-BDCB-0A20CCA42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05C1CB-9938-43D6-82D5-973AC1DD5D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C7766-AED6-4ABA-9208-68B2BF02DF53}"/>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5" name="Footer Placeholder 4">
            <a:extLst>
              <a:ext uri="{FF2B5EF4-FFF2-40B4-BE49-F238E27FC236}">
                <a16:creationId xmlns:a16="http://schemas.microsoft.com/office/drawing/2014/main" id="{FEBF322B-E73D-4620-87B5-6206AAB04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DC73F-ED4A-49C2-AB5D-F0B38271C2A3}"/>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3002581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Image right">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a:xfrm>
            <a:off x="11277600" y="6035676"/>
            <a:ext cx="711200" cy="365125"/>
          </a:xfrm>
        </p:spPr>
        <p:txBody>
          <a:bodyPr/>
          <a:lstStyle/>
          <a:p>
            <a:fld id="{5BE48DF3-5287-0D46-A222-E7356976F14B}" type="slidenum">
              <a:rPr lang="en-US" smtClean="0"/>
              <a:pPr/>
              <a:t>‹#›</a:t>
            </a:fld>
            <a:endParaRPr lang="en-US" dirty="0"/>
          </a:p>
        </p:txBody>
      </p:sp>
      <p:sp>
        <p:nvSpPr>
          <p:cNvPr id="7" name="Text Placeholder 8"/>
          <p:cNvSpPr>
            <a:spLocks noGrp="1"/>
          </p:cNvSpPr>
          <p:nvPr>
            <p:ph type="body" sz="quarter" idx="11"/>
          </p:nvPr>
        </p:nvSpPr>
        <p:spPr>
          <a:xfrm>
            <a:off x="711200" y="457201"/>
            <a:ext cx="9382123" cy="509587"/>
          </a:xfrm>
          <a:prstGeom prst="rect">
            <a:avLst/>
          </a:prstGeom>
        </p:spPr>
        <p:txBody>
          <a:bodyPr/>
          <a:lstStyle>
            <a:lvl1pPr marL="0" indent="0">
              <a:buNone/>
              <a:defRPr sz="3200" b="1">
                <a:latin typeface="Trebuchet MS" panose="020B0703020202090204" pitchFamily="34" charset="0"/>
              </a:defRPr>
            </a:lvl1pPr>
          </a:lstStyle>
          <a:p>
            <a:pPr lvl="0"/>
            <a:r>
              <a:rPr lang="en-US" dirty="0"/>
              <a:t>Click to edit Master text styles</a:t>
            </a:r>
          </a:p>
        </p:txBody>
      </p:sp>
      <p:sp>
        <p:nvSpPr>
          <p:cNvPr id="8" name="Picture Placeholder 6"/>
          <p:cNvSpPr>
            <a:spLocks noGrp="1"/>
          </p:cNvSpPr>
          <p:nvPr>
            <p:ph type="pic" sz="quarter" idx="12"/>
          </p:nvPr>
        </p:nvSpPr>
        <p:spPr>
          <a:xfrm>
            <a:off x="6651513" y="1244607"/>
            <a:ext cx="5146675" cy="4348163"/>
          </a:xfrm>
          <a:prstGeom prst="rect">
            <a:avLst/>
          </a:prstGeom>
          <a:ln w="28575">
            <a:solidFill>
              <a:srgbClr val="F7B334"/>
            </a:solidFill>
          </a:ln>
        </p:spPr>
        <p:txBody>
          <a:bodyPr/>
          <a:lstStyle/>
          <a:p>
            <a:pPr lvl="0"/>
            <a:r>
              <a:rPr lang="en-US" noProof="0" dirty="0"/>
              <a:t>Click icon to add picture</a:t>
            </a:r>
          </a:p>
        </p:txBody>
      </p:sp>
      <p:sp>
        <p:nvSpPr>
          <p:cNvPr id="9" name="Text Placeholder 10"/>
          <p:cNvSpPr>
            <a:spLocks noGrp="1"/>
          </p:cNvSpPr>
          <p:nvPr>
            <p:ph type="body" sz="quarter" idx="13"/>
          </p:nvPr>
        </p:nvSpPr>
        <p:spPr>
          <a:xfrm>
            <a:off x="574679" y="1244606"/>
            <a:ext cx="5696652" cy="4348163"/>
          </a:xfrm>
          <a:prstGeom prst="rect">
            <a:avLst/>
          </a:prstGeom>
        </p:spPr>
        <p:txBody>
          <a:bodyPr/>
          <a:lstStyle>
            <a:lvl1pPr marL="457200" indent="-457200">
              <a:buClr>
                <a:srgbClr val="0071CE"/>
              </a:buClr>
              <a:buFont typeface="Arial" panose="020B0604020202020204" pitchFamily="34" charset="0"/>
              <a:buChar char="•"/>
              <a:defRPr b="0">
                <a:latin typeface="Trebuchet MS" panose="020B0703020202090204" pitchFamily="34" charset="0"/>
              </a:defRPr>
            </a:lvl1pPr>
            <a:lvl2pPr>
              <a:buClr>
                <a:srgbClr val="0071CE"/>
              </a:buClr>
              <a:defRPr>
                <a:latin typeface="Trebuchet MS" panose="020B0703020202090204" pitchFamily="34" charset="0"/>
              </a:defRPr>
            </a:lvl2pPr>
            <a:lvl3pPr>
              <a:buClr>
                <a:srgbClr val="0071CE"/>
              </a:buClr>
              <a:defRPr>
                <a:latin typeface="Trebuchet MS" panose="020B0703020202090204" pitchFamily="34" charset="0"/>
              </a:defRPr>
            </a:lvl3pPr>
            <a:lvl4pPr>
              <a:buClr>
                <a:srgbClr val="0071CE"/>
              </a:buClr>
              <a:defRPr>
                <a:latin typeface="Trebuchet MS" panose="020B0703020202090204" pitchFamily="34" charset="0"/>
              </a:defRPr>
            </a:lvl4pPr>
            <a:lvl5pPr>
              <a:buClr>
                <a:srgbClr val="0071CE"/>
              </a:buClr>
              <a:defRPr>
                <a:latin typeface="Trebuchet MS" panose="020B070302020209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151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A7B1D-8AA9-495B-B7C1-214ADFFDA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F2DB9-6DE2-4819-AF01-4BF0F0F61D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ED988-C213-404A-BA8E-703F424527E1}"/>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5" name="Footer Placeholder 4">
            <a:extLst>
              <a:ext uri="{FF2B5EF4-FFF2-40B4-BE49-F238E27FC236}">
                <a16:creationId xmlns:a16="http://schemas.microsoft.com/office/drawing/2014/main" id="{17AF45A5-BCE0-412A-8C40-A35629CEB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ED1CB-5E88-4498-95F9-8E669C4FCC78}"/>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76644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AB833-65B0-4883-B2D9-38921DC53A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7C3F51-C16D-4B0F-9A5A-22C7559FC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CF59F5-EE99-4E43-964B-BCCAB69127BD}"/>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5" name="Footer Placeholder 4">
            <a:extLst>
              <a:ext uri="{FF2B5EF4-FFF2-40B4-BE49-F238E27FC236}">
                <a16:creationId xmlns:a16="http://schemas.microsoft.com/office/drawing/2014/main" id="{B48DDFCC-D24C-46FE-BCB3-A573D0EFB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CC873-3406-4DEC-98D6-455BCCAC1101}"/>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2963904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4718-1467-4975-AA5A-3D50280784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558CF-C389-462A-A437-668147CA1E0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304EA2-7728-4B90-B3B4-AF69C3ECCC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D8B7E2-5D5D-4BE3-B8F2-A7CAF65BEADA}"/>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6" name="Footer Placeholder 5">
            <a:extLst>
              <a:ext uri="{FF2B5EF4-FFF2-40B4-BE49-F238E27FC236}">
                <a16:creationId xmlns:a16="http://schemas.microsoft.com/office/drawing/2014/main" id="{4C417205-6A87-4A24-AFBB-E240E7303A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F5F9B2-52C8-4330-B5DB-A59CD83F31AF}"/>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60224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718C-0622-44FB-A9F7-6BFDCB13F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11E2AA-83CC-48F1-AA8E-04CD81723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8C8328-5D7F-481E-97DD-18A23B6853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5CC82A-7B3E-4FB8-9633-4440D26B2D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FF9730-00C8-403F-AA8C-CE20E120AA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EB90D-D168-4EEB-9E0E-DC96A768708F}"/>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8" name="Footer Placeholder 7">
            <a:extLst>
              <a:ext uri="{FF2B5EF4-FFF2-40B4-BE49-F238E27FC236}">
                <a16:creationId xmlns:a16="http://schemas.microsoft.com/office/drawing/2014/main" id="{4FF7E27A-A12C-4EAE-BD3C-E7729B3192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D071D6-EB1F-44B1-B2CB-0594B40AB250}"/>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2792199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98D9-99B1-43DE-BC9E-47FECD37AE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594502-6139-42EC-90B6-8FEAF7452772}"/>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4" name="Footer Placeholder 3">
            <a:extLst>
              <a:ext uri="{FF2B5EF4-FFF2-40B4-BE49-F238E27FC236}">
                <a16:creationId xmlns:a16="http://schemas.microsoft.com/office/drawing/2014/main" id="{9AC885DE-9C3D-4349-BD71-FFD5D8C3BC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6EFCDC-746C-434D-A3B6-15549EECA3BB}"/>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304670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C070BE-CF8F-4D33-9C58-FDFDAD3501F1}"/>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3" name="Footer Placeholder 2">
            <a:extLst>
              <a:ext uri="{FF2B5EF4-FFF2-40B4-BE49-F238E27FC236}">
                <a16:creationId xmlns:a16="http://schemas.microsoft.com/office/drawing/2014/main" id="{D961F230-A507-488A-8169-12CA4411BF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124FA3-666A-4CC6-948D-023693262823}"/>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275289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ABE68-E25F-478B-81EA-BAD8AE534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0DF422-3336-4005-A7FE-6248A5A03B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A150AE-63CB-4AF2-805C-A7F087008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5C6B7-B992-45F9-9479-D1A616EE208D}"/>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6" name="Footer Placeholder 5">
            <a:extLst>
              <a:ext uri="{FF2B5EF4-FFF2-40B4-BE49-F238E27FC236}">
                <a16:creationId xmlns:a16="http://schemas.microsoft.com/office/drawing/2014/main" id="{DF184C26-A282-48C0-AB85-BB8CA4C05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EC00DB-A5F9-4258-B59E-F5CF17F8AA40}"/>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1293380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983A-8462-46F2-B98B-1668E6693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D0CD18-01DC-4E8B-8A0D-F8E2F91635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D6F126-8F3B-4533-9F3E-B75FC5FAD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E8354C-49E3-41CD-853C-14AF7489211E}"/>
              </a:ext>
            </a:extLst>
          </p:cNvPr>
          <p:cNvSpPr>
            <a:spLocks noGrp="1"/>
          </p:cNvSpPr>
          <p:nvPr>
            <p:ph type="dt" sz="half" idx="10"/>
          </p:nvPr>
        </p:nvSpPr>
        <p:spPr/>
        <p:txBody>
          <a:bodyPr/>
          <a:lstStyle/>
          <a:p>
            <a:fld id="{F3F442C2-5CD4-47C7-AF77-49AC41CEEF40}" type="datetimeFigureOut">
              <a:rPr lang="en-US" smtClean="0"/>
              <a:t>6/18/2024</a:t>
            </a:fld>
            <a:endParaRPr lang="en-US"/>
          </a:p>
        </p:txBody>
      </p:sp>
      <p:sp>
        <p:nvSpPr>
          <p:cNvPr id="6" name="Footer Placeholder 5">
            <a:extLst>
              <a:ext uri="{FF2B5EF4-FFF2-40B4-BE49-F238E27FC236}">
                <a16:creationId xmlns:a16="http://schemas.microsoft.com/office/drawing/2014/main" id="{5A0F7DDE-F272-4D3E-8E5D-27FE8C3F2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026C1-563E-4A96-A5EF-CF3A5B86AD0D}"/>
              </a:ext>
            </a:extLst>
          </p:cNvPr>
          <p:cNvSpPr>
            <a:spLocks noGrp="1"/>
          </p:cNvSpPr>
          <p:nvPr>
            <p:ph type="sldNum" sz="quarter" idx="12"/>
          </p:nvPr>
        </p:nvSpPr>
        <p:spPr/>
        <p:txBody>
          <a:bodyPr/>
          <a:lstStyle/>
          <a:p>
            <a:fld id="{50A10EFD-AC9F-4959-9BFC-DD6C8468389F}" type="slidenum">
              <a:rPr lang="en-US" smtClean="0"/>
              <a:t>‹#›</a:t>
            </a:fld>
            <a:endParaRPr lang="en-US"/>
          </a:p>
        </p:txBody>
      </p:sp>
    </p:spTree>
    <p:extLst>
      <p:ext uri="{BB962C8B-B14F-4D97-AF65-F5344CB8AC3E}">
        <p14:creationId xmlns:p14="http://schemas.microsoft.com/office/powerpoint/2010/main" val="3941664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5A539-3D2E-439F-89D2-32F3C883FF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C712B6-6940-4271-943B-628F38ECB5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C7BA43-778E-42A4-967E-2300CE0016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442C2-5CD4-47C7-AF77-49AC41CEEF40}" type="datetimeFigureOut">
              <a:rPr lang="en-US" smtClean="0"/>
              <a:t>6/18/2024</a:t>
            </a:fld>
            <a:endParaRPr lang="en-US"/>
          </a:p>
        </p:txBody>
      </p:sp>
      <p:sp>
        <p:nvSpPr>
          <p:cNvPr id="5" name="Footer Placeholder 4">
            <a:extLst>
              <a:ext uri="{FF2B5EF4-FFF2-40B4-BE49-F238E27FC236}">
                <a16:creationId xmlns:a16="http://schemas.microsoft.com/office/drawing/2014/main" id="{DA423190-32B2-4610-9E8A-3E085DF45C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03EF47-AAA8-4599-9031-337BFF8AE9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A10EFD-AC9F-4959-9BFC-DD6C8468389F}" type="slidenum">
              <a:rPr lang="en-US" smtClean="0"/>
              <a:t>‹#›</a:t>
            </a:fld>
            <a:endParaRPr lang="en-US"/>
          </a:p>
        </p:txBody>
      </p:sp>
    </p:spTree>
    <p:extLst>
      <p:ext uri="{BB962C8B-B14F-4D97-AF65-F5344CB8AC3E}">
        <p14:creationId xmlns:p14="http://schemas.microsoft.com/office/powerpoint/2010/main" val="2987707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25.JP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7.jpeg"/><Relationship Id="rId5" Type="http://schemas.openxmlformats.org/officeDocument/2006/relationships/image" Target="../media/image6.jp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6.jp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6.jp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fif"/><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jfi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g"/><Relationship Id="rId5" Type="http://schemas.openxmlformats.org/officeDocument/2006/relationships/image" Target="../media/image7.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fif"/><Relationship Id="rId5" Type="http://schemas.openxmlformats.org/officeDocument/2006/relationships/image" Target="../media/image11.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EA1681-B174-4D98-91DE-2873F1C4D1E3}"/>
              </a:ext>
            </a:extLst>
          </p:cNvPr>
          <p:cNvPicPr>
            <a:picLocks noChangeAspect="1"/>
          </p:cNvPicPr>
          <p:nvPr/>
        </p:nvPicPr>
        <p:blipFill rotWithShape="1">
          <a:blip r:embed="rId3">
            <a:extLst>
              <a:ext uri="{28A0092B-C50C-407E-A947-70E740481C1C}">
                <a14:useLocalDpi xmlns:a14="http://schemas.microsoft.com/office/drawing/2010/main" val="0"/>
              </a:ext>
            </a:extLst>
          </a:blip>
          <a:srcRect l="17314" t="11764" r="28556"/>
          <a:stretch/>
        </p:blipFill>
        <p:spPr>
          <a:xfrm>
            <a:off x="0" y="-911119"/>
            <a:ext cx="7154944" cy="7769119"/>
          </a:xfrm>
          <a:prstGeom prst="rect">
            <a:avLst/>
          </a:prstGeom>
        </p:spPr>
      </p:pic>
      <p:sp>
        <p:nvSpPr>
          <p:cNvPr id="8" name="TextBox 7">
            <a:extLst>
              <a:ext uri="{FF2B5EF4-FFF2-40B4-BE49-F238E27FC236}">
                <a16:creationId xmlns:a16="http://schemas.microsoft.com/office/drawing/2014/main" id="{E603BED3-8C0B-44A8-8A6C-DD5607A89C06}"/>
              </a:ext>
            </a:extLst>
          </p:cNvPr>
          <p:cNvSpPr txBox="1"/>
          <p:nvPr/>
        </p:nvSpPr>
        <p:spPr>
          <a:xfrm>
            <a:off x="7902390" y="6288613"/>
            <a:ext cx="3945315" cy="400110"/>
          </a:xfrm>
          <a:prstGeom prst="rect">
            <a:avLst/>
          </a:prstGeom>
          <a:noFill/>
        </p:spPr>
        <p:txBody>
          <a:bodyPr wrap="square" rtlCol="0">
            <a:spAutoFit/>
          </a:bodyPr>
          <a:lstStyle/>
          <a:p>
            <a:r>
              <a:rPr lang="en-US" sz="2000" dirty="0">
                <a:solidFill>
                  <a:srgbClr val="3F5B66"/>
                </a:solidFill>
              </a:rPr>
              <a:t>Design  |  Sustain  |  Restore  </a:t>
            </a:r>
          </a:p>
        </p:txBody>
      </p:sp>
      <p:pic>
        <p:nvPicPr>
          <p:cNvPr id="10" name="Picture 9">
            <a:extLst>
              <a:ext uri="{FF2B5EF4-FFF2-40B4-BE49-F238E27FC236}">
                <a16:creationId xmlns:a16="http://schemas.microsoft.com/office/drawing/2014/main" id="{4DEA87EA-6308-4803-A93D-8E24008201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353445" y="5554095"/>
            <a:ext cx="629929" cy="1021507"/>
          </a:xfrm>
          <a:prstGeom prst="rect">
            <a:avLst/>
          </a:prstGeom>
          <a:ln w="57150">
            <a:solidFill>
              <a:schemeClr val="bg1"/>
            </a:solidFill>
          </a:ln>
        </p:spPr>
      </p:pic>
      <p:sp>
        <p:nvSpPr>
          <p:cNvPr id="11" name="TextBox 10">
            <a:extLst>
              <a:ext uri="{FF2B5EF4-FFF2-40B4-BE49-F238E27FC236}">
                <a16:creationId xmlns:a16="http://schemas.microsoft.com/office/drawing/2014/main" id="{7E66DEA6-C447-4E92-ABCC-C37E91FD8A2B}"/>
              </a:ext>
            </a:extLst>
          </p:cNvPr>
          <p:cNvSpPr txBox="1"/>
          <p:nvPr/>
        </p:nvSpPr>
        <p:spPr>
          <a:xfrm>
            <a:off x="8044943" y="4518411"/>
            <a:ext cx="3945315" cy="830997"/>
          </a:xfrm>
          <a:prstGeom prst="rect">
            <a:avLst/>
          </a:prstGeom>
          <a:noFill/>
        </p:spPr>
        <p:txBody>
          <a:bodyPr wrap="square" rtlCol="0">
            <a:spAutoFit/>
          </a:bodyPr>
          <a:lstStyle/>
          <a:p>
            <a:pPr algn="r"/>
            <a:r>
              <a:rPr lang="en-US" sz="1600" i="1" dirty="0">
                <a:solidFill>
                  <a:srgbClr val="56575B"/>
                </a:solidFill>
                <a:latin typeface="Arial" panose="020B0604020202020204" pitchFamily="34" charset="0"/>
                <a:cs typeface="Arial" panose="020B0604020202020204" pitchFamily="34" charset="0"/>
              </a:rPr>
              <a:t>Presented by</a:t>
            </a:r>
            <a:r>
              <a:rPr lang="en-US" sz="1600" dirty="0">
                <a:solidFill>
                  <a:srgbClr val="56575B"/>
                </a:solidFill>
                <a:latin typeface="Arial" panose="020B0604020202020204" pitchFamily="34" charset="0"/>
                <a:cs typeface="Arial" panose="020B0604020202020204" pitchFamily="34" charset="0"/>
              </a:rPr>
              <a:t>:</a:t>
            </a:r>
          </a:p>
          <a:p>
            <a:pPr algn="r"/>
            <a:r>
              <a:rPr lang="en-US" sz="1600" dirty="0">
                <a:solidFill>
                  <a:srgbClr val="56575B"/>
                </a:solidFill>
                <a:latin typeface="Arial" panose="020B0604020202020204" pitchFamily="34" charset="0"/>
                <a:cs typeface="Arial" panose="020B0604020202020204" pitchFamily="34" charset="0"/>
              </a:rPr>
              <a:t>Ben Uhler</a:t>
            </a:r>
          </a:p>
          <a:p>
            <a:pPr algn="r"/>
            <a:r>
              <a:rPr lang="en-US" sz="1600" dirty="0" err="1">
                <a:solidFill>
                  <a:srgbClr val="56575B"/>
                </a:solidFill>
                <a:latin typeface="Arial" panose="020B0604020202020204" pitchFamily="34" charset="0"/>
                <a:cs typeface="Arial" panose="020B0604020202020204" pitchFamily="34" charset="0"/>
              </a:rPr>
              <a:t>LandStudies</a:t>
            </a:r>
            <a:r>
              <a:rPr lang="en-US" sz="1600" dirty="0">
                <a:solidFill>
                  <a:srgbClr val="56575B"/>
                </a:solidFill>
                <a:latin typeface="Arial" panose="020B0604020202020204" pitchFamily="34" charset="0"/>
                <a:cs typeface="Arial" panose="020B0604020202020204" pitchFamily="34" charset="0"/>
              </a:rPr>
              <a:t>, Inc.</a:t>
            </a:r>
          </a:p>
        </p:txBody>
      </p:sp>
      <p:sp>
        <p:nvSpPr>
          <p:cNvPr id="3" name="TextBox 2">
            <a:extLst>
              <a:ext uri="{FF2B5EF4-FFF2-40B4-BE49-F238E27FC236}">
                <a16:creationId xmlns:a16="http://schemas.microsoft.com/office/drawing/2014/main" id="{F5C77F3C-E407-4DF4-AAD8-922396A275B5}"/>
              </a:ext>
            </a:extLst>
          </p:cNvPr>
          <p:cNvSpPr txBox="1"/>
          <p:nvPr/>
        </p:nvSpPr>
        <p:spPr>
          <a:xfrm>
            <a:off x="7303168" y="266464"/>
            <a:ext cx="4687090" cy="3093154"/>
          </a:xfrm>
          <a:prstGeom prst="rect">
            <a:avLst/>
          </a:prstGeom>
          <a:noFill/>
        </p:spPr>
        <p:txBody>
          <a:bodyPr wrap="square" rtlCol="0">
            <a:spAutoFit/>
          </a:bodyPr>
          <a:lstStyle/>
          <a:p>
            <a:pPr algn="r">
              <a:spcAft>
                <a:spcPts val="1800"/>
              </a:spcAft>
            </a:pPr>
            <a:r>
              <a:rPr lang="en-US" sz="2800" dirty="0">
                <a:solidFill>
                  <a:srgbClr val="56575B"/>
                </a:solidFill>
                <a:latin typeface="Arial" panose="020B0604020202020204" pitchFamily="34" charset="0"/>
                <a:cs typeface="Arial" panose="020B0604020202020204" pitchFamily="34" charset="0"/>
              </a:rPr>
              <a:t>CWP Stream Restoration: Finding Common Ground Webinar #3 </a:t>
            </a:r>
          </a:p>
          <a:p>
            <a:pPr algn="r"/>
            <a:r>
              <a:rPr lang="en-US" sz="2400" b="1" dirty="0">
                <a:solidFill>
                  <a:srgbClr val="A7AD37"/>
                </a:solidFill>
                <a:latin typeface="Arial" panose="020B0604020202020204" pitchFamily="34" charset="0"/>
                <a:cs typeface="Arial" panose="020B0604020202020204" pitchFamily="34" charset="0"/>
              </a:rPr>
              <a:t>Assessing Alternatives: </a:t>
            </a:r>
          </a:p>
          <a:p>
            <a:pPr algn="r"/>
            <a:r>
              <a:rPr lang="en-US" sz="2400" b="1" dirty="0">
                <a:solidFill>
                  <a:srgbClr val="A7AD37"/>
                </a:solidFill>
                <a:latin typeface="Arial" panose="020B0604020202020204" pitchFamily="34" charset="0"/>
                <a:cs typeface="Arial" panose="020B0604020202020204" pitchFamily="34" charset="0"/>
              </a:rPr>
              <a:t>Tools and Best Practices to Restoration Approach Selection</a:t>
            </a:r>
          </a:p>
        </p:txBody>
      </p:sp>
      <p:sp>
        <p:nvSpPr>
          <p:cNvPr id="9" name="Rectangle 8">
            <a:extLst>
              <a:ext uri="{FF2B5EF4-FFF2-40B4-BE49-F238E27FC236}">
                <a16:creationId xmlns:a16="http://schemas.microsoft.com/office/drawing/2014/main" id="{B3B1D5FC-8551-4858-9327-4FF72B9554F2}"/>
              </a:ext>
            </a:extLst>
          </p:cNvPr>
          <p:cNvSpPr/>
          <p:nvPr/>
        </p:nvSpPr>
        <p:spPr>
          <a:xfrm>
            <a:off x="-25787" y="0"/>
            <a:ext cx="227530" cy="6858000"/>
          </a:xfrm>
          <a:prstGeom prst="rect">
            <a:avLst/>
          </a:prstGeom>
          <a:solidFill>
            <a:srgbClr val="B2BB1E"/>
          </a:solidFill>
          <a:ln>
            <a:solidFill>
              <a:srgbClr val="B2B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7AD37"/>
              </a:solidFill>
            </a:endParaRPr>
          </a:p>
        </p:txBody>
      </p:sp>
      <p:sp>
        <p:nvSpPr>
          <p:cNvPr id="2" name="TextBox 1">
            <a:extLst>
              <a:ext uri="{FF2B5EF4-FFF2-40B4-BE49-F238E27FC236}">
                <a16:creationId xmlns:a16="http://schemas.microsoft.com/office/drawing/2014/main" id="{B243E452-0911-2C85-D17B-72EA6D9FBC4D}"/>
              </a:ext>
            </a:extLst>
          </p:cNvPr>
          <p:cNvSpPr txBox="1"/>
          <p:nvPr/>
        </p:nvSpPr>
        <p:spPr>
          <a:xfrm>
            <a:off x="8038059" y="3754348"/>
            <a:ext cx="3945315" cy="369332"/>
          </a:xfrm>
          <a:prstGeom prst="rect">
            <a:avLst/>
          </a:prstGeom>
          <a:noFill/>
        </p:spPr>
        <p:txBody>
          <a:bodyPr wrap="square" rtlCol="0">
            <a:spAutoFit/>
          </a:bodyPr>
          <a:lstStyle/>
          <a:p>
            <a:pPr algn="r"/>
            <a:r>
              <a:rPr lang="en-US" i="1" dirty="0">
                <a:solidFill>
                  <a:srgbClr val="56575B"/>
                </a:solidFill>
                <a:latin typeface="Arial" panose="020B0604020202020204" pitchFamily="34" charset="0"/>
                <a:cs typeface="Arial" panose="020B0604020202020204" pitchFamily="34" charset="0"/>
              </a:rPr>
              <a:t>June 18, 2024</a:t>
            </a:r>
            <a:endParaRPr lang="en-US" dirty="0">
              <a:solidFill>
                <a:srgbClr val="5657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911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7" descr="flpl restord sk">
            <a:extLst>
              <a:ext uri="{FF2B5EF4-FFF2-40B4-BE49-F238E27FC236}">
                <a16:creationId xmlns:a16="http://schemas.microsoft.com/office/drawing/2014/main" id="{DAC38F36-D5D9-9134-B864-C203B40B529C}"/>
              </a:ext>
            </a:extLst>
          </p:cNvPr>
          <p:cNvPicPr>
            <a:picLocks noChangeAspect="1" noChangeArrowheads="1"/>
          </p:cNvPicPr>
          <p:nvPr/>
        </p:nvPicPr>
        <p:blipFill rotWithShape="1">
          <a:blip r:embed="rId3" cstate="email"/>
          <a:srcRect t="9453" r="-2089" b="4762"/>
          <a:stretch/>
        </p:blipFill>
        <p:spPr bwMode="auto">
          <a:xfrm>
            <a:off x="0" y="3625703"/>
            <a:ext cx="10439400" cy="3232297"/>
          </a:xfrm>
          <a:prstGeom prst="rect">
            <a:avLst/>
          </a:prstGeom>
          <a:noFill/>
        </p:spPr>
      </p:pic>
      <p:pic>
        <p:nvPicPr>
          <p:cNvPr id="13" name="Picture 12">
            <a:extLst>
              <a:ext uri="{FF2B5EF4-FFF2-40B4-BE49-F238E27FC236}">
                <a16:creationId xmlns:a16="http://schemas.microsoft.com/office/drawing/2014/main" id="{9014C164-40D0-4B84-868B-3995E06AA4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675843" name="Picture 3" descr="U:\FLOODPLAIN RESTORATION BOOK\GRAPHICS\SUGGESTED GRAPHICS\Page 13\flpl leg sed sketch.jpg"/>
          <p:cNvPicPr>
            <a:picLocks noChangeAspect="1" noChangeArrowheads="1"/>
          </p:cNvPicPr>
          <p:nvPr/>
        </p:nvPicPr>
        <p:blipFill rotWithShape="1">
          <a:blip r:embed="rId5" cstate="email"/>
          <a:srcRect t="12694" b="8360"/>
          <a:stretch/>
        </p:blipFill>
        <p:spPr bwMode="auto">
          <a:xfrm>
            <a:off x="2746595" y="250631"/>
            <a:ext cx="9296400" cy="3591744"/>
          </a:xfrm>
          <a:prstGeom prst="rect">
            <a:avLst/>
          </a:prstGeom>
          <a:noFill/>
        </p:spPr>
      </p:pic>
      <p:cxnSp>
        <p:nvCxnSpPr>
          <p:cNvPr id="15" name="Straight Connector 14">
            <a:extLst>
              <a:ext uri="{FF2B5EF4-FFF2-40B4-BE49-F238E27FC236}">
                <a16:creationId xmlns:a16="http://schemas.microsoft.com/office/drawing/2014/main" id="{545C5AE6-D7B5-43C8-AEA1-938017689E54}"/>
              </a:ext>
            </a:extLst>
          </p:cNvPr>
          <p:cNvCxnSpPr>
            <a:cxnSpLocks/>
          </p:cNvCxnSpPr>
          <p:nvPr/>
        </p:nvCxnSpPr>
        <p:spPr>
          <a:xfrm>
            <a:off x="-6352" y="877127"/>
            <a:ext cx="5960585"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582C1-2C7F-45F9-746E-DA1B46B089E3}"/>
              </a:ext>
            </a:extLst>
          </p:cNvPr>
          <p:cNvSpPr>
            <a:spLocks noChangeAspect="1" noChangeArrowheads="1"/>
          </p:cNvSpPr>
          <p:nvPr/>
        </p:nvSpPr>
        <p:spPr bwMode="auto">
          <a:xfrm>
            <a:off x="0" y="250631"/>
            <a:ext cx="8885237" cy="523220"/>
          </a:xfrm>
          <a:prstGeom prst="rect">
            <a:avLst/>
          </a:prstGeom>
          <a:noFill/>
          <a:ln w="9525">
            <a:noFill/>
            <a:miter lim="800000"/>
            <a:headEnd/>
            <a:tailEnd/>
          </a:ln>
          <a:effectLst/>
        </p:spPr>
        <p:txBody>
          <a:bodyPr>
            <a:spAutoFit/>
          </a:bodyPr>
          <a:lstStyle/>
          <a:p>
            <a:r>
              <a:rPr lang="en-US" sz="2800" dirty="0">
                <a:solidFill>
                  <a:srgbClr val="56575B"/>
                </a:solidFill>
                <a:latin typeface="Arial" panose="020B0604020202020204" pitchFamily="34" charset="0"/>
                <a:cs typeface="Arial" panose="020B0604020202020204" pitchFamily="34" charset="0"/>
              </a:rPr>
              <a:t>Design Approach – Legacy Sediment Removal</a:t>
            </a:r>
          </a:p>
        </p:txBody>
      </p:sp>
      <p:sp>
        <p:nvSpPr>
          <p:cNvPr id="5" name="Rectangle 3">
            <a:extLst>
              <a:ext uri="{FF2B5EF4-FFF2-40B4-BE49-F238E27FC236}">
                <a16:creationId xmlns:a16="http://schemas.microsoft.com/office/drawing/2014/main" id="{51E22718-AB8C-BBAD-7B52-E383DE875706}"/>
              </a:ext>
            </a:extLst>
          </p:cNvPr>
          <p:cNvSpPr>
            <a:spLocks noChangeArrowheads="1"/>
          </p:cNvSpPr>
          <p:nvPr/>
        </p:nvSpPr>
        <p:spPr bwMode="auto">
          <a:xfrm>
            <a:off x="794410" y="1549058"/>
            <a:ext cx="1627356" cy="646331"/>
          </a:xfrm>
          <a:prstGeom prst="rect">
            <a:avLst/>
          </a:prstGeom>
          <a:solidFill>
            <a:schemeClr val="bg1"/>
          </a:solidFill>
          <a:ln w="9525">
            <a:noFill/>
            <a:miter lim="800000"/>
            <a:headEnd/>
            <a:tailEnd/>
          </a:ln>
        </p:spPr>
        <p:txBody>
          <a:bodyPr wrap="square">
            <a:spAutoFit/>
          </a:bodyPr>
          <a:lstStyle/>
          <a:p>
            <a:pPr algn="r"/>
            <a:r>
              <a:rPr lang="en-US" dirty="0"/>
              <a:t>EXISTING CONDITIONS</a:t>
            </a:r>
          </a:p>
        </p:txBody>
      </p:sp>
      <p:sp>
        <p:nvSpPr>
          <p:cNvPr id="6" name="Rectangle 3">
            <a:extLst>
              <a:ext uri="{FF2B5EF4-FFF2-40B4-BE49-F238E27FC236}">
                <a16:creationId xmlns:a16="http://schemas.microsoft.com/office/drawing/2014/main" id="{B5331B93-2E11-BB5D-4764-2CB8EDA3C695}"/>
              </a:ext>
            </a:extLst>
          </p:cNvPr>
          <p:cNvSpPr>
            <a:spLocks noChangeArrowheads="1"/>
          </p:cNvSpPr>
          <p:nvPr/>
        </p:nvSpPr>
        <p:spPr bwMode="auto">
          <a:xfrm>
            <a:off x="10087640" y="4540084"/>
            <a:ext cx="1389896" cy="646331"/>
          </a:xfrm>
          <a:prstGeom prst="rect">
            <a:avLst/>
          </a:prstGeom>
          <a:solidFill>
            <a:schemeClr val="bg1"/>
          </a:solidFill>
          <a:ln w="9525">
            <a:noFill/>
            <a:miter lim="800000"/>
            <a:headEnd/>
            <a:tailEnd/>
          </a:ln>
        </p:spPr>
        <p:txBody>
          <a:bodyPr wrap="square">
            <a:spAutoFit/>
          </a:bodyPr>
          <a:lstStyle/>
          <a:p>
            <a:r>
              <a:rPr lang="en-US" b="0" dirty="0"/>
              <a:t>PROPOSED CONDITIONS</a:t>
            </a:r>
          </a:p>
        </p:txBody>
      </p:sp>
      <p:sp>
        <p:nvSpPr>
          <p:cNvPr id="11" name="Line 7">
            <a:extLst>
              <a:ext uri="{FF2B5EF4-FFF2-40B4-BE49-F238E27FC236}">
                <a16:creationId xmlns:a16="http://schemas.microsoft.com/office/drawing/2014/main" id="{9332C4CA-3F19-30E1-8953-B8F2F601A6F4}"/>
              </a:ext>
            </a:extLst>
          </p:cNvPr>
          <p:cNvSpPr>
            <a:spLocks noChangeShapeType="1"/>
          </p:cNvSpPr>
          <p:nvPr/>
        </p:nvSpPr>
        <p:spPr bwMode="auto">
          <a:xfrm flipV="1">
            <a:off x="1235581" y="6416767"/>
            <a:ext cx="1306768" cy="40549"/>
          </a:xfrm>
          <a:prstGeom prst="line">
            <a:avLst/>
          </a:prstGeom>
          <a:noFill/>
          <a:ln w="28575">
            <a:solidFill>
              <a:srgbClr val="FFCC00"/>
            </a:solidFill>
            <a:round/>
            <a:headEnd/>
            <a:tailEnd type="triangle" w="med" len="med"/>
          </a:ln>
          <a:effectLst/>
        </p:spPr>
        <p:txBody>
          <a:bodyPr/>
          <a:lstStyle/>
          <a:p>
            <a:endParaRPr lang="en-US"/>
          </a:p>
        </p:txBody>
      </p:sp>
      <p:sp>
        <p:nvSpPr>
          <p:cNvPr id="14" name="Line 8">
            <a:extLst>
              <a:ext uri="{FF2B5EF4-FFF2-40B4-BE49-F238E27FC236}">
                <a16:creationId xmlns:a16="http://schemas.microsoft.com/office/drawing/2014/main" id="{CCF38B99-6C7A-20AF-9D5D-2641413CC25E}"/>
              </a:ext>
            </a:extLst>
          </p:cNvPr>
          <p:cNvSpPr>
            <a:spLocks noChangeShapeType="1"/>
          </p:cNvSpPr>
          <p:nvPr/>
        </p:nvSpPr>
        <p:spPr bwMode="auto">
          <a:xfrm flipH="1" flipV="1">
            <a:off x="7654919" y="3296092"/>
            <a:ext cx="0" cy="628997"/>
          </a:xfrm>
          <a:prstGeom prst="line">
            <a:avLst/>
          </a:prstGeom>
          <a:noFill/>
          <a:ln w="28575">
            <a:solidFill>
              <a:srgbClr val="FFCC00"/>
            </a:solidFill>
            <a:round/>
            <a:headEnd/>
            <a:tailEnd type="triangle" w="med" len="med"/>
          </a:ln>
          <a:effectLst/>
        </p:spPr>
        <p:txBody>
          <a:bodyPr/>
          <a:lstStyle/>
          <a:p>
            <a:endParaRPr lang="en-US"/>
          </a:p>
        </p:txBody>
      </p:sp>
      <p:sp>
        <p:nvSpPr>
          <p:cNvPr id="17" name="Text Box 1029">
            <a:extLst>
              <a:ext uri="{FF2B5EF4-FFF2-40B4-BE49-F238E27FC236}">
                <a16:creationId xmlns:a16="http://schemas.microsoft.com/office/drawing/2014/main" id="{08424D76-4AC5-9C43-421F-0B76717305D5}"/>
              </a:ext>
            </a:extLst>
          </p:cNvPr>
          <p:cNvSpPr txBox="1">
            <a:spLocks noChangeArrowheads="1"/>
          </p:cNvSpPr>
          <p:nvPr/>
        </p:nvSpPr>
        <p:spPr bwMode="auto">
          <a:xfrm>
            <a:off x="4096067" y="3913143"/>
            <a:ext cx="1561646" cy="830997"/>
          </a:xfrm>
          <a:prstGeom prst="rect">
            <a:avLst/>
          </a:prstGeom>
          <a:noFill/>
          <a:ln w="9525">
            <a:noFill/>
            <a:miter lim="800000"/>
            <a:headEnd/>
            <a:tailEnd/>
          </a:ln>
          <a:effectLst/>
        </p:spPr>
        <p:txBody>
          <a:bodyPr wrap="square">
            <a:spAutoFit/>
          </a:bodyPr>
          <a:lstStyle/>
          <a:p>
            <a:pPr algn="l" eaLnBrk="1" hangingPunct="1"/>
            <a:r>
              <a:rPr lang="en-US" sz="1200" b="1" dirty="0">
                <a:latin typeface="Arial" panose="020B0604020202020204" pitchFamily="34" charset="0"/>
                <a:cs typeface="Arial" panose="020B0604020202020204" pitchFamily="34" charset="0"/>
              </a:rPr>
              <a:t>Pre-Settlement Floodplain Soils –</a:t>
            </a:r>
          </a:p>
          <a:p>
            <a:pPr algn="l" eaLnBrk="1" hangingPunct="1"/>
            <a:r>
              <a:rPr lang="en-US" sz="1200" b="1" dirty="0">
                <a:latin typeface="Arial" panose="020B0604020202020204" pitchFamily="34" charset="0"/>
                <a:cs typeface="Arial" panose="020B0604020202020204" pitchFamily="34" charset="0"/>
              </a:rPr>
              <a:t>Shallow, Peaty,</a:t>
            </a:r>
          </a:p>
          <a:p>
            <a:pPr algn="l" eaLnBrk="1" hangingPunct="1"/>
            <a:r>
              <a:rPr lang="en-US" sz="1200" b="1" dirty="0">
                <a:latin typeface="Arial" panose="020B0604020202020204" pitchFamily="34" charset="0"/>
                <a:cs typeface="Arial" panose="020B0604020202020204" pitchFamily="34" charset="0"/>
              </a:rPr>
              <a:t>Organic, &amp; Porous</a:t>
            </a:r>
          </a:p>
        </p:txBody>
      </p:sp>
      <p:sp>
        <p:nvSpPr>
          <p:cNvPr id="18" name="Text Box 1030">
            <a:extLst>
              <a:ext uri="{FF2B5EF4-FFF2-40B4-BE49-F238E27FC236}">
                <a16:creationId xmlns:a16="http://schemas.microsoft.com/office/drawing/2014/main" id="{797654B6-EA48-F0E2-C512-61FA5D11CF4B}"/>
              </a:ext>
            </a:extLst>
          </p:cNvPr>
          <p:cNvSpPr txBox="1">
            <a:spLocks noChangeArrowheads="1"/>
          </p:cNvSpPr>
          <p:nvPr/>
        </p:nvSpPr>
        <p:spPr bwMode="auto">
          <a:xfrm>
            <a:off x="2347286" y="3904225"/>
            <a:ext cx="798617" cy="276999"/>
          </a:xfrm>
          <a:prstGeom prst="rect">
            <a:avLst/>
          </a:prstGeom>
          <a:noFill/>
          <a:ln w="9525">
            <a:noFill/>
            <a:miter lim="800000"/>
            <a:headEnd/>
            <a:tailEnd/>
          </a:ln>
          <a:effectLst/>
        </p:spPr>
        <p:txBody>
          <a:bodyPr wrap="none">
            <a:spAutoFit/>
          </a:bodyPr>
          <a:lstStyle/>
          <a:p>
            <a:pPr algn="l" eaLnBrk="1" hangingPunct="1"/>
            <a:r>
              <a:rPr lang="en-US" sz="1200" b="1" dirty="0">
                <a:latin typeface="Arial" panose="020B0604020202020204" pitchFamily="34" charset="0"/>
                <a:cs typeface="Arial" panose="020B0604020202020204" pitchFamily="34" charset="0"/>
              </a:rPr>
              <a:t>Bedrock</a:t>
            </a:r>
          </a:p>
        </p:txBody>
      </p:sp>
      <p:sp>
        <p:nvSpPr>
          <p:cNvPr id="19" name="Text Box 1031">
            <a:extLst>
              <a:ext uri="{FF2B5EF4-FFF2-40B4-BE49-F238E27FC236}">
                <a16:creationId xmlns:a16="http://schemas.microsoft.com/office/drawing/2014/main" id="{371A564E-6BDE-1241-7C6F-BAF4A95AC6BB}"/>
              </a:ext>
            </a:extLst>
          </p:cNvPr>
          <p:cNvSpPr txBox="1">
            <a:spLocks noChangeArrowheads="1"/>
          </p:cNvSpPr>
          <p:nvPr/>
        </p:nvSpPr>
        <p:spPr bwMode="auto">
          <a:xfrm>
            <a:off x="7122151" y="3925092"/>
            <a:ext cx="1245854" cy="461665"/>
          </a:xfrm>
          <a:prstGeom prst="rect">
            <a:avLst/>
          </a:prstGeom>
          <a:noFill/>
          <a:ln w="9525">
            <a:noFill/>
            <a:miter lim="800000"/>
            <a:headEnd/>
            <a:tailEnd/>
          </a:ln>
          <a:effectLst/>
        </p:spPr>
        <p:txBody>
          <a:bodyPr wrap="none">
            <a:spAutoFit/>
          </a:bodyPr>
          <a:lstStyle/>
          <a:p>
            <a:pPr algn="l" eaLnBrk="1" hangingPunct="1"/>
            <a:r>
              <a:rPr lang="en-US" sz="1200" b="1" dirty="0">
                <a:latin typeface="Arial" panose="020B0604020202020204" pitchFamily="34" charset="0"/>
                <a:cs typeface="Arial" panose="020B0604020202020204" pitchFamily="34" charset="0"/>
              </a:rPr>
              <a:t>Basal Gravel</a:t>
            </a:r>
          </a:p>
          <a:p>
            <a:pPr algn="l" eaLnBrk="1" hangingPunct="1"/>
            <a:r>
              <a:rPr lang="en-US" sz="1200" b="1" dirty="0">
                <a:latin typeface="Arial" panose="020B0604020202020204" pitchFamily="34" charset="0"/>
                <a:cs typeface="Arial" panose="020B0604020202020204" pitchFamily="34" charset="0"/>
              </a:rPr>
              <a:t>(Groundwater)</a:t>
            </a:r>
          </a:p>
        </p:txBody>
      </p:sp>
      <p:sp>
        <p:nvSpPr>
          <p:cNvPr id="20" name="Text Box 1036">
            <a:extLst>
              <a:ext uri="{FF2B5EF4-FFF2-40B4-BE49-F238E27FC236}">
                <a16:creationId xmlns:a16="http://schemas.microsoft.com/office/drawing/2014/main" id="{1CB831D0-1F24-A32A-1D07-980970BD9314}"/>
              </a:ext>
            </a:extLst>
          </p:cNvPr>
          <p:cNvSpPr txBox="1">
            <a:spLocks noChangeArrowheads="1"/>
          </p:cNvSpPr>
          <p:nvPr/>
        </p:nvSpPr>
        <p:spPr bwMode="auto">
          <a:xfrm>
            <a:off x="50746" y="6321020"/>
            <a:ext cx="1306768" cy="461665"/>
          </a:xfrm>
          <a:prstGeom prst="rect">
            <a:avLst/>
          </a:prstGeom>
          <a:noFill/>
          <a:ln w="9525">
            <a:noFill/>
            <a:miter lim="800000"/>
            <a:headEnd/>
            <a:tailEnd/>
          </a:ln>
          <a:effectLst/>
        </p:spPr>
        <p:txBody>
          <a:bodyPr wrap="square">
            <a:spAutoFit/>
          </a:bodyPr>
          <a:lstStyle/>
          <a:p>
            <a:r>
              <a:rPr lang="en-US" sz="1200" b="1" dirty="0">
                <a:latin typeface="Arial" panose="020B0604020202020204" pitchFamily="34" charset="0"/>
                <a:cs typeface="Arial" panose="020B0604020202020204" pitchFamily="34" charset="0"/>
              </a:rPr>
              <a:t>Roots extend</a:t>
            </a:r>
          </a:p>
          <a:p>
            <a:r>
              <a:rPr lang="en-US" sz="1200" b="1" dirty="0">
                <a:latin typeface="Arial" panose="020B0604020202020204" pitchFamily="34" charset="0"/>
                <a:cs typeface="Arial" panose="020B0604020202020204" pitchFamily="34" charset="0"/>
              </a:rPr>
              <a:t>to groundwater</a:t>
            </a:r>
          </a:p>
        </p:txBody>
      </p:sp>
      <p:sp>
        <p:nvSpPr>
          <p:cNvPr id="21" name="Line 8">
            <a:extLst>
              <a:ext uri="{FF2B5EF4-FFF2-40B4-BE49-F238E27FC236}">
                <a16:creationId xmlns:a16="http://schemas.microsoft.com/office/drawing/2014/main" id="{0CC217CC-88A2-D0B0-8B58-B41A540183FC}"/>
              </a:ext>
            </a:extLst>
          </p:cNvPr>
          <p:cNvSpPr>
            <a:spLocks noChangeShapeType="1"/>
          </p:cNvSpPr>
          <p:nvPr/>
        </p:nvSpPr>
        <p:spPr bwMode="auto">
          <a:xfrm flipH="1" flipV="1">
            <a:off x="4669090" y="3171908"/>
            <a:ext cx="141245" cy="753184"/>
          </a:xfrm>
          <a:prstGeom prst="line">
            <a:avLst/>
          </a:prstGeom>
          <a:noFill/>
          <a:ln w="28575">
            <a:solidFill>
              <a:srgbClr val="FFCC00"/>
            </a:solidFill>
            <a:round/>
            <a:headEnd/>
            <a:tailEnd type="triangle" w="med" len="med"/>
          </a:ln>
          <a:effectLst/>
        </p:spPr>
        <p:txBody>
          <a:bodyPr/>
          <a:lstStyle/>
          <a:p>
            <a:endParaRPr lang="en-US"/>
          </a:p>
        </p:txBody>
      </p:sp>
      <p:sp>
        <p:nvSpPr>
          <p:cNvPr id="22" name="Line 8">
            <a:extLst>
              <a:ext uri="{FF2B5EF4-FFF2-40B4-BE49-F238E27FC236}">
                <a16:creationId xmlns:a16="http://schemas.microsoft.com/office/drawing/2014/main" id="{DD2AEB84-C56C-92CB-E602-482A0F9EE0B0}"/>
              </a:ext>
            </a:extLst>
          </p:cNvPr>
          <p:cNvSpPr>
            <a:spLocks noChangeShapeType="1"/>
          </p:cNvSpPr>
          <p:nvPr/>
        </p:nvSpPr>
        <p:spPr bwMode="auto">
          <a:xfrm flipV="1">
            <a:off x="2821073" y="3428998"/>
            <a:ext cx="244421" cy="464427"/>
          </a:xfrm>
          <a:prstGeom prst="line">
            <a:avLst/>
          </a:prstGeom>
          <a:noFill/>
          <a:ln w="28575">
            <a:solidFill>
              <a:srgbClr val="FFCC00"/>
            </a:solidFill>
            <a:round/>
            <a:headEnd/>
            <a:tailEnd type="triangle" w="med" len="med"/>
          </a:ln>
          <a:effectLst/>
        </p:spPr>
        <p:txBody>
          <a:bodyPr/>
          <a:lstStyle/>
          <a:p>
            <a:endParaRPr lang="en-US"/>
          </a:p>
        </p:txBody>
      </p:sp>
      <p:sp>
        <p:nvSpPr>
          <p:cNvPr id="23" name="Line 8">
            <a:extLst>
              <a:ext uri="{FF2B5EF4-FFF2-40B4-BE49-F238E27FC236}">
                <a16:creationId xmlns:a16="http://schemas.microsoft.com/office/drawing/2014/main" id="{5EB6F4FA-FDD4-830D-3938-E802F69A9FAB}"/>
              </a:ext>
            </a:extLst>
          </p:cNvPr>
          <p:cNvSpPr>
            <a:spLocks noChangeShapeType="1"/>
          </p:cNvSpPr>
          <p:nvPr/>
        </p:nvSpPr>
        <p:spPr bwMode="auto">
          <a:xfrm>
            <a:off x="4922874" y="4744140"/>
            <a:ext cx="228255" cy="1626476"/>
          </a:xfrm>
          <a:prstGeom prst="line">
            <a:avLst/>
          </a:prstGeom>
          <a:noFill/>
          <a:ln w="28575">
            <a:solidFill>
              <a:srgbClr val="FFCC00"/>
            </a:solidFill>
            <a:round/>
            <a:headEnd/>
            <a:tailEnd type="triangle" w="med" len="med"/>
          </a:ln>
          <a:effectLst/>
        </p:spPr>
        <p:txBody>
          <a:bodyPr/>
          <a:lstStyle/>
          <a:p>
            <a:endParaRPr lang="en-US"/>
          </a:p>
        </p:txBody>
      </p:sp>
      <p:sp>
        <p:nvSpPr>
          <p:cNvPr id="24" name="Line 8">
            <a:extLst>
              <a:ext uri="{FF2B5EF4-FFF2-40B4-BE49-F238E27FC236}">
                <a16:creationId xmlns:a16="http://schemas.microsoft.com/office/drawing/2014/main" id="{AD6F8ABA-83B0-AF22-F793-6A611CDE8B1E}"/>
              </a:ext>
            </a:extLst>
          </p:cNvPr>
          <p:cNvSpPr>
            <a:spLocks noChangeShapeType="1"/>
          </p:cNvSpPr>
          <p:nvPr/>
        </p:nvSpPr>
        <p:spPr bwMode="auto">
          <a:xfrm flipH="1">
            <a:off x="7176977" y="4373177"/>
            <a:ext cx="426344" cy="2084140"/>
          </a:xfrm>
          <a:prstGeom prst="line">
            <a:avLst/>
          </a:prstGeom>
          <a:noFill/>
          <a:ln w="28575">
            <a:solidFill>
              <a:srgbClr val="FFCC00"/>
            </a:solidFill>
            <a:round/>
            <a:headEnd/>
            <a:tailEnd type="triangle" w="med" len="med"/>
          </a:ln>
          <a:effectLst/>
        </p:spPr>
        <p:txBody>
          <a:bodyPr/>
          <a:lstStyle/>
          <a:p>
            <a:endParaRPr lang="en-US"/>
          </a:p>
        </p:txBody>
      </p:sp>
      <p:sp>
        <p:nvSpPr>
          <p:cNvPr id="25" name="Line 8">
            <a:extLst>
              <a:ext uri="{FF2B5EF4-FFF2-40B4-BE49-F238E27FC236}">
                <a16:creationId xmlns:a16="http://schemas.microsoft.com/office/drawing/2014/main" id="{AF049CC4-E314-AE3B-3D36-367C5317CD87}"/>
              </a:ext>
            </a:extLst>
          </p:cNvPr>
          <p:cNvSpPr>
            <a:spLocks noChangeShapeType="1"/>
          </p:cNvSpPr>
          <p:nvPr/>
        </p:nvSpPr>
        <p:spPr bwMode="auto">
          <a:xfrm>
            <a:off x="2715028" y="4205242"/>
            <a:ext cx="426344" cy="2385707"/>
          </a:xfrm>
          <a:prstGeom prst="line">
            <a:avLst/>
          </a:prstGeom>
          <a:noFill/>
          <a:ln w="28575">
            <a:solidFill>
              <a:srgbClr val="FFCC00"/>
            </a:solidFill>
            <a:round/>
            <a:headEnd/>
            <a:tailEnd type="triangle" w="med" len="med"/>
          </a:ln>
          <a:effectLst/>
        </p:spPr>
        <p:txBody>
          <a:bodyPr/>
          <a:lstStyle/>
          <a:p>
            <a:endParaRPr lang="en-US"/>
          </a:p>
        </p:txBody>
      </p:sp>
    </p:spTree>
    <p:extLst>
      <p:ext uri="{BB962C8B-B14F-4D97-AF65-F5344CB8AC3E}">
        <p14:creationId xmlns:p14="http://schemas.microsoft.com/office/powerpoint/2010/main" val="126150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p:bldP spid="18" grpId="0"/>
      <p:bldP spid="19" grpId="0"/>
      <p:bldP spid="20" grpId="0"/>
      <p:bldP spid="21"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tream&#10;&#10;Description automatically generated">
            <a:extLst>
              <a:ext uri="{FF2B5EF4-FFF2-40B4-BE49-F238E27FC236}">
                <a16:creationId xmlns:a16="http://schemas.microsoft.com/office/drawing/2014/main" id="{AEF52968-7631-F6F3-A47E-3F0D2E75DE51}"/>
              </a:ext>
            </a:extLst>
          </p:cNvPr>
          <p:cNvPicPr>
            <a:picLocks noChangeAspect="1"/>
          </p:cNvPicPr>
          <p:nvPr/>
        </p:nvPicPr>
        <p:blipFill rotWithShape="1">
          <a:blip r:embed="rId3">
            <a:extLst>
              <a:ext uri="{28A0092B-C50C-407E-A947-70E740481C1C}">
                <a14:useLocalDpi xmlns:a14="http://schemas.microsoft.com/office/drawing/2010/main" val="0"/>
              </a:ext>
            </a:extLst>
          </a:blip>
          <a:srcRect l="40821" t="-1785" b="1"/>
          <a:stretch/>
        </p:blipFill>
        <p:spPr>
          <a:xfrm>
            <a:off x="6096000" y="-140429"/>
            <a:ext cx="6119764" cy="6998429"/>
          </a:xfrm>
          <a:prstGeom prst="rect">
            <a:avLst/>
          </a:prstGeom>
        </p:spPr>
      </p:pic>
      <p:pic>
        <p:nvPicPr>
          <p:cNvPr id="3074" name="Picture 2">
            <a:extLst>
              <a:ext uri="{FF2B5EF4-FFF2-40B4-BE49-F238E27FC236}">
                <a16:creationId xmlns:a16="http://schemas.microsoft.com/office/drawing/2014/main" id="{00C8C58E-8A0D-7501-DBB7-ED7D90EBE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002" b="9846"/>
          <a:stretch>
            <a:fillRect/>
          </a:stretch>
        </p:blipFill>
        <p:spPr bwMode="auto">
          <a:xfrm>
            <a:off x="11956" y="-1"/>
            <a:ext cx="6119764" cy="6660702"/>
          </a:xfrm>
          <a:prstGeom prst="rect">
            <a:avLst/>
          </a:prstGeom>
          <a:noFill/>
          <a:extLst>
            <a:ext uri="{909E8E84-426E-40DD-AFC4-6F175D3DCCD1}">
              <a14:hiddenFill xmlns:a14="http://schemas.microsoft.com/office/drawing/2010/main">
                <a:solidFill>
                  <a:srgbClr val="FFFFFF"/>
                </a:solidFill>
              </a14:hiddenFill>
            </a:ext>
          </a:extLst>
        </p:spPr>
      </p:pic>
      <p:sp>
        <p:nvSpPr>
          <p:cNvPr id="3083" name="Text Box 11">
            <a:extLst>
              <a:ext uri="{FF2B5EF4-FFF2-40B4-BE49-F238E27FC236}">
                <a16:creationId xmlns:a16="http://schemas.microsoft.com/office/drawing/2014/main" id="{24B23E95-7D47-E1CD-2AB3-730CF6932DB8}"/>
              </a:ext>
            </a:extLst>
          </p:cNvPr>
          <p:cNvSpPr txBox="1">
            <a:spLocks noChangeArrowheads="1"/>
          </p:cNvSpPr>
          <p:nvPr/>
        </p:nvSpPr>
        <p:spPr bwMode="auto">
          <a:xfrm>
            <a:off x="1956774" y="3759261"/>
            <a:ext cx="1484702" cy="26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a:latin typeface="Arial" panose="020B0604020202020204" pitchFamily="34" charset="0"/>
              </a:rPr>
              <a:t>Flood Flow Elevation</a:t>
            </a:r>
          </a:p>
        </p:txBody>
      </p:sp>
      <p:sp>
        <p:nvSpPr>
          <p:cNvPr id="3085" name="Text Box 13">
            <a:extLst>
              <a:ext uri="{FF2B5EF4-FFF2-40B4-BE49-F238E27FC236}">
                <a16:creationId xmlns:a16="http://schemas.microsoft.com/office/drawing/2014/main" id="{284E8150-17B8-22EA-3997-EF0D977A0282}"/>
              </a:ext>
            </a:extLst>
          </p:cNvPr>
          <p:cNvSpPr txBox="1">
            <a:spLocks noChangeArrowheads="1"/>
          </p:cNvSpPr>
          <p:nvPr/>
        </p:nvSpPr>
        <p:spPr bwMode="auto">
          <a:xfrm>
            <a:off x="2122863" y="5470181"/>
            <a:ext cx="838691" cy="26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a:latin typeface="Arial" panose="020B0604020202020204" pitchFamily="34" charset="0"/>
              </a:rPr>
              <a:t>Base Flow</a:t>
            </a:r>
          </a:p>
        </p:txBody>
      </p:sp>
      <p:sp>
        <p:nvSpPr>
          <p:cNvPr id="3086" name="Line 14">
            <a:extLst>
              <a:ext uri="{FF2B5EF4-FFF2-40B4-BE49-F238E27FC236}">
                <a16:creationId xmlns:a16="http://schemas.microsoft.com/office/drawing/2014/main" id="{C962E59A-F028-A60F-332C-38963EDB30E9}"/>
              </a:ext>
            </a:extLst>
          </p:cNvPr>
          <p:cNvSpPr>
            <a:spLocks noChangeShapeType="1"/>
          </p:cNvSpPr>
          <p:nvPr/>
        </p:nvSpPr>
        <p:spPr bwMode="auto">
          <a:xfrm flipH="1">
            <a:off x="5264724" y="4259998"/>
            <a:ext cx="1130304" cy="1"/>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3087" name="Line 15">
            <a:extLst>
              <a:ext uri="{FF2B5EF4-FFF2-40B4-BE49-F238E27FC236}">
                <a16:creationId xmlns:a16="http://schemas.microsoft.com/office/drawing/2014/main" id="{04F1143D-F4D5-0DAC-E550-D9E1F7B184B6}"/>
              </a:ext>
            </a:extLst>
          </p:cNvPr>
          <p:cNvSpPr>
            <a:spLocks noChangeShapeType="1"/>
          </p:cNvSpPr>
          <p:nvPr/>
        </p:nvSpPr>
        <p:spPr bwMode="auto">
          <a:xfrm flipH="1">
            <a:off x="5333654" y="4863973"/>
            <a:ext cx="1018600" cy="167"/>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3088" name="Line 16">
            <a:extLst>
              <a:ext uri="{FF2B5EF4-FFF2-40B4-BE49-F238E27FC236}">
                <a16:creationId xmlns:a16="http://schemas.microsoft.com/office/drawing/2014/main" id="{16FE53B9-B53C-17EB-881A-B84268D1524C}"/>
              </a:ext>
            </a:extLst>
          </p:cNvPr>
          <p:cNvSpPr>
            <a:spLocks noChangeShapeType="1"/>
          </p:cNvSpPr>
          <p:nvPr/>
        </p:nvSpPr>
        <p:spPr bwMode="auto">
          <a:xfrm flipH="1">
            <a:off x="5372035" y="5907919"/>
            <a:ext cx="1675890" cy="0"/>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3090" name="Text Box 18">
            <a:extLst>
              <a:ext uri="{FF2B5EF4-FFF2-40B4-BE49-F238E27FC236}">
                <a16:creationId xmlns:a16="http://schemas.microsoft.com/office/drawing/2014/main" id="{208047BC-A970-292B-0F2D-BE00CA10F119}"/>
              </a:ext>
            </a:extLst>
          </p:cNvPr>
          <p:cNvSpPr txBox="1">
            <a:spLocks noChangeArrowheads="1"/>
          </p:cNvSpPr>
          <p:nvPr/>
        </p:nvSpPr>
        <p:spPr bwMode="auto">
          <a:xfrm>
            <a:off x="1628960" y="6660702"/>
            <a:ext cx="2140330" cy="19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682" b="1" i="1">
                <a:latin typeface="Arial" panose="020B0604020202020204" pitchFamily="34" charset="0"/>
                <a:cs typeface="Arial" panose="020B0604020202020204" pitchFamily="34" charset="0"/>
              </a:rPr>
              <a:t>© 2005 </a:t>
            </a:r>
            <a:r>
              <a:rPr lang="en-US" altLang="en-US" sz="682" b="1" i="1" err="1">
                <a:latin typeface="Arial" panose="020B0604020202020204" pitchFamily="34" charset="0"/>
                <a:cs typeface="Arial" panose="020B0604020202020204" pitchFamily="34" charset="0"/>
              </a:rPr>
              <a:t>LandStudies</a:t>
            </a:r>
            <a:r>
              <a:rPr lang="en-US" altLang="en-US" sz="682" b="1" i="1">
                <a:latin typeface="Arial" panose="020B0604020202020204" pitchFamily="34" charset="0"/>
                <a:cs typeface="Arial" panose="020B0604020202020204" pitchFamily="34" charset="0"/>
              </a:rPr>
              <a:t>, Inc. www.landstudies.com</a:t>
            </a:r>
            <a:endParaRPr lang="en-US" altLang="en-US" sz="682" b="1" i="1">
              <a:latin typeface="Arial" panose="020B0604020202020204" pitchFamily="34" charset="0"/>
            </a:endParaRPr>
          </a:p>
        </p:txBody>
      </p:sp>
      <p:sp>
        <p:nvSpPr>
          <p:cNvPr id="9" name="Line 14">
            <a:extLst>
              <a:ext uri="{FF2B5EF4-FFF2-40B4-BE49-F238E27FC236}">
                <a16:creationId xmlns:a16="http://schemas.microsoft.com/office/drawing/2014/main" id="{A3762547-3047-25DC-B4D9-EDD610BAF0E7}"/>
              </a:ext>
            </a:extLst>
          </p:cNvPr>
          <p:cNvSpPr>
            <a:spLocks noChangeShapeType="1"/>
          </p:cNvSpPr>
          <p:nvPr/>
        </p:nvSpPr>
        <p:spPr bwMode="auto">
          <a:xfrm flipV="1">
            <a:off x="7235323" y="1959706"/>
            <a:ext cx="1223107" cy="2307266"/>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10" name="Line 14">
            <a:extLst>
              <a:ext uri="{FF2B5EF4-FFF2-40B4-BE49-F238E27FC236}">
                <a16:creationId xmlns:a16="http://schemas.microsoft.com/office/drawing/2014/main" id="{DA9A7451-55B5-B758-62CF-48061457CCBF}"/>
              </a:ext>
            </a:extLst>
          </p:cNvPr>
          <p:cNvSpPr>
            <a:spLocks noChangeShapeType="1"/>
          </p:cNvSpPr>
          <p:nvPr/>
        </p:nvSpPr>
        <p:spPr bwMode="auto">
          <a:xfrm flipV="1">
            <a:off x="7679516" y="2691086"/>
            <a:ext cx="1483626" cy="2179384"/>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12" name="Line 14">
            <a:extLst>
              <a:ext uri="{FF2B5EF4-FFF2-40B4-BE49-F238E27FC236}">
                <a16:creationId xmlns:a16="http://schemas.microsoft.com/office/drawing/2014/main" id="{C061F888-7A1D-EEAE-147E-AB9337B2B179}"/>
              </a:ext>
            </a:extLst>
          </p:cNvPr>
          <p:cNvSpPr>
            <a:spLocks noChangeShapeType="1"/>
          </p:cNvSpPr>
          <p:nvPr/>
        </p:nvSpPr>
        <p:spPr bwMode="auto">
          <a:xfrm flipV="1">
            <a:off x="8202309" y="4019459"/>
            <a:ext cx="1684797" cy="1549145"/>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13" name="Line 14">
            <a:extLst>
              <a:ext uri="{FF2B5EF4-FFF2-40B4-BE49-F238E27FC236}">
                <a16:creationId xmlns:a16="http://schemas.microsoft.com/office/drawing/2014/main" id="{BBB8D443-44A7-728A-20EC-7CB87D3CADA3}"/>
              </a:ext>
            </a:extLst>
          </p:cNvPr>
          <p:cNvSpPr>
            <a:spLocks noChangeShapeType="1"/>
          </p:cNvSpPr>
          <p:nvPr/>
        </p:nvSpPr>
        <p:spPr bwMode="auto">
          <a:xfrm flipV="1">
            <a:off x="8193806" y="4992292"/>
            <a:ext cx="1988566" cy="932953"/>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14" name="Rectangle 13">
            <a:extLst>
              <a:ext uri="{FF2B5EF4-FFF2-40B4-BE49-F238E27FC236}">
                <a16:creationId xmlns:a16="http://schemas.microsoft.com/office/drawing/2014/main" id="{307549E2-5D5E-2C79-B6C0-2D250E71CFBE}"/>
              </a:ext>
            </a:extLst>
          </p:cNvPr>
          <p:cNvSpPr/>
          <p:nvPr/>
        </p:nvSpPr>
        <p:spPr>
          <a:xfrm>
            <a:off x="192505" y="5446921"/>
            <a:ext cx="1430191" cy="220731"/>
          </a:xfrm>
          <a:prstGeom prst="rect">
            <a:avLst/>
          </a:prstGeom>
          <a:blipFill>
            <a:blip r:embed="rId5"/>
            <a:tile tx="0" ty="0" sx="100000" sy="100000" flip="none" algn="tl"/>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0131D5-2392-89F1-E474-125AB5B88943}"/>
              </a:ext>
            </a:extLst>
          </p:cNvPr>
          <p:cNvSpPr/>
          <p:nvPr/>
        </p:nvSpPr>
        <p:spPr>
          <a:xfrm>
            <a:off x="3441475" y="5470182"/>
            <a:ext cx="2377917" cy="197470"/>
          </a:xfrm>
          <a:prstGeom prst="rect">
            <a:avLst/>
          </a:prstGeom>
          <a:blipFill>
            <a:blip r:embed="rId5"/>
            <a:tile tx="0" ty="0" sx="100000" sy="100000" flip="none" algn="tl"/>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Line 17">
            <a:extLst>
              <a:ext uri="{FF2B5EF4-FFF2-40B4-BE49-F238E27FC236}">
                <a16:creationId xmlns:a16="http://schemas.microsoft.com/office/drawing/2014/main" id="{C9335898-6CBD-1F0D-1FB9-463DC1AF725E}"/>
              </a:ext>
            </a:extLst>
          </p:cNvPr>
          <p:cNvSpPr>
            <a:spLocks noChangeShapeType="1"/>
          </p:cNvSpPr>
          <p:nvPr/>
        </p:nvSpPr>
        <p:spPr bwMode="auto">
          <a:xfrm flipH="1">
            <a:off x="5560220" y="5560979"/>
            <a:ext cx="1143000" cy="0"/>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11" name="Text Box 3">
            <a:extLst>
              <a:ext uri="{FF2B5EF4-FFF2-40B4-BE49-F238E27FC236}">
                <a16:creationId xmlns:a16="http://schemas.microsoft.com/office/drawing/2014/main" id="{DD767B0B-0B88-8F1D-B3E7-0B581BBBF5A0}"/>
              </a:ext>
            </a:extLst>
          </p:cNvPr>
          <p:cNvSpPr txBox="1">
            <a:spLocks noChangeArrowheads="1"/>
          </p:cNvSpPr>
          <p:nvPr/>
        </p:nvSpPr>
        <p:spPr bwMode="auto">
          <a:xfrm>
            <a:off x="6408327" y="5430879"/>
            <a:ext cx="1915909" cy="2601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b="1" dirty="0">
                <a:latin typeface="Arial" panose="020B0604020202020204" pitchFamily="34" charset="0"/>
              </a:rPr>
              <a:t>Pre-Settlement Floodplain</a:t>
            </a:r>
          </a:p>
        </p:txBody>
      </p:sp>
      <p:sp>
        <p:nvSpPr>
          <p:cNvPr id="16" name="Line 16">
            <a:extLst>
              <a:ext uri="{FF2B5EF4-FFF2-40B4-BE49-F238E27FC236}">
                <a16:creationId xmlns:a16="http://schemas.microsoft.com/office/drawing/2014/main" id="{9161ABBE-1A29-A72A-5095-47EC5076DF93}"/>
              </a:ext>
            </a:extLst>
          </p:cNvPr>
          <p:cNvSpPr>
            <a:spLocks noChangeShapeType="1"/>
          </p:cNvSpPr>
          <p:nvPr/>
        </p:nvSpPr>
        <p:spPr bwMode="auto">
          <a:xfrm flipH="1">
            <a:off x="5333654" y="6361747"/>
            <a:ext cx="1675890" cy="0"/>
          </a:xfrm>
          <a:prstGeom prst="line">
            <a:avLst/>
          </a:prstGeom>
          <a:noFill/>
          <a:ln w="22225">
            <a:solidFill>
              <a:schemeClr val="tx1"/>
            </a:solidFill>
            <a:round/>
            <a:headEnd/>
            <a:tailEnd type="oval"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27"/>
          </a:p>
        </p:txBody>
      </p:sp>
      <p:sp>
        <p:nvSpPr>
          <p:cNvPr id="3075" name="Text Box 3">
            <a:extLst>
              <a:ext uri="{FF2B5EF4-FFF2-40B4-BE49-F238E27FC236}">
                <a16:creationId xmlns:a16="http://schemas.microsoft.com/office/drawing/2014/main" id="{D0F51A96-F4A3-2B6C-9861-2067E089E59C}"/>
              </a:ext>
            </a:extLst>
          </p:cNvPr>
          <p:cNvSpPr txBox="1">
            <a:spLocks noChangeArrowheads="1"/>
          </p:cNvSpPr>
          <p:nvPr/>
        </p:nvSpPr>
        <p:spPr bwMode="auto">
          <a:xfrm>
            <a:off x="7047925" y="5812901"/>
            <a:ext cx="1242648" cy="2601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b="1" dirty="0">
                <a:latin typeface="Arial" panose="020B0604020202020204" pitchFamily="34" charset="0"/>
              </a:rPr>
              <a:t>Colluvial Gravel</a:t>
            </a:r>
          </a:p>
        </p:txBody>
      </p:sp>
      <p:sp>
        <p:nvSpPr>
          <p:cNvPr id="3076" name="Text Box 4">
            <a:extLst>
              <a:ext uri="{FF2B5EF4-FFF2-40B4-BE49-F238E27FC236}">
                <a16:creationId xmlns:a16="http://schemas.microsoft.com/office/drawing/2014/main" id="{8B9F938A-10F2-1330-FB42-2EFA65F34FD5}"/>
              </a:ext>
            </a:extLst>
          </p:cNvPr>
          <p:cNvSpPr txBox="1">
            <a:spLocks noChangeArrowheads="1"/>
          </p:cNvSpPr>
          <p:nvPr/>
        </p:nvSpPr>
        <p:spPr bwMode="auto">
          <a:xfrm>
            <a:off x="6395028" y="4740371"/>
            <a:ext cx="1337226" cy="2601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b="1" dirty="0">
                <a:latin typeface="Arial" panose="020B0604020202020204" pitchFamily="34" charset="0"/>
              </a:rPr>
              <a:t>Legacy Sediment</a:t>
            </a:r>
          </a:p>
        </p:txBody>
      </p:sp>
      <p:sp>
        <p:nvSpPr>
          <p:cNvPr id="3077" name="Text Box 5">
            <a:extLst>
              <a:ext uri="{FF2B5EF4-FFF2-40B4-BE49-F238E27FC236}">
                <a16:creationId xmlns:a16="http://schemas.microsoft.com/office/drawing/2014/main" id="{6FAFFC3D-A583-D0A3-E783-9720216A84FA}"/>
              </a:ext>
            </a:extLst>
          </p:cNvPr>
          <p:cNvSpPr txBox="1">
            <a:spLocks noChangeArrowheads="1"/>
          </p:cNvSpPr>
          <p:nvPr/>
        </p:nvSpPr>
        <p:spPr bwMode="auto">
          <a:xfrm>
            <a:off x="6395029" y="4134443"/>
            <a:ext cx="873957" cy="2601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b="1" dirty="0">
                <a:latin typeface="Arial" panose="020B0604020202020204" pitchFamily="34" charset="0"/>
              </a:rPr>
              <a:t>Root Zone</a:t>
            </a:r>
          </a:p>
        </p:txBody>
      </p:sp>
      <p:sp>
        <p:nvSpPr>
          <p:cNvPr id="3078" name="Text Box 6">
            <a:extLst>
              <a:ext uri="{FF2B5EF4-FFF2-40B4-BE49-F238E27FC236}">
                <a16:creationId xmlns:a16="http://schemas.microsoft.com/office/drawing/2014/main" id="{98504323-A1D8-FAA0-DD67-2274D82C5CA9}"/>
              </a:ext>
            </a:extLst>
          </p:cNvPr>
          <p:cNvSpPr txBox="1">
            <a:spLocks noChangeArrowheads="1"/>
          </p:cNvSpPr>
          <p:nvPr/>
        </p:nvSpPr>
        <p:spPr bwMode="auto">
          <a:xfrm>
            <a:off x="7030779" y="6237007"/>
            <a:ext cx="745717" cy="2601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91" b="1" dirty="0">
                <a:latin typeface="Arial" panose="020B0604020202020204" pitchFamily="34" charset="0"/>
              </a:rPr>
              <a:t>Bedrock</a:t>
            </a:r>
          </a:p>
        </p:txBody>
      </p:sp>
      <p:pic>
        <p:nvPicPr>
          <p:cNvPr id="25" name="Picture 24">
            <a:extLst>
              <a:ext uri="{FF2B5EF4-FFF2-40B4-BE49-F238E27FC236}">
                <a16:creationId xmlns:a16="http://schemas.microsoft.com/office/drawing/2014/main" id="{79796A0F-DA3A-46D1-A417-CF0034DA44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05577" y="5838783"/>
            <a:ext cx="546213" cy="835923"/>
          </a:xfrm>
          <a:prstGeom prst="rect">
            <a:avLst/>
          </a:prstGeom>
          <a:ln w="57150">
            <a:noFill/>
          </a:ln>
        </p:spPr>
      </p:pic>
    </p:spTree>
    <p:extLst>
      <p:ext uri="{BB962C8B-B14F-4D97-AF65-F5344CB8AC3E}">
        <p14:creationId xmlns:p14="http://schemas.microsoft.com/office/powerpoint/2010/main" val="288269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fltVal val="0"/>
                                          </p:val>
                                        </p:tav>
                                        <p:tav tm="100000">
                                          <p:val>
                                            <p:strVal val="#ppt_w"/>
                                          </p:val>
                                        </p:tav>
                                      </p:tavLst>
                                    </p:anim>
                                    <p:anim calcmode="lin" valueType="num">
                                      <p:cBhvr>
                                        <p:cTn id="8" dur="500" fill="hold"/>
                                        <p:tgtEl>
                                          <p:spTgt spid="3078"/>
                                        </p:tgtEl>
                                        <p:attrNameLst>
                                          <p:attrName>ppt_h</p:attrName>
                                        </p:attrNameLst>
                                      </p:cBhvr>
                                      <p:tavLst>
                                        <p:tav tm="0">
                                          <p:val>
                                            <p:fltVal val="0"/>
                                          </p:val>
                                        </p:tav>
                                        <p:tav tm="100000">
                                          <p:val>
                                            <p:strVal val="#ppt_h"/>
                                          </p:val>
                                        </p:tav>
                                      </p:tavLst>
                                    </p:anim>
                                    <p:animEffect transition="in" filter="fade">
                                      <p:cBhvr>
                                        <p:cTn id="9" dur="500"/>
                                        <p:tgtEl>
                                          <p:spTgt spid="307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500" fill="hold"/>
                                        <p:tgtEl>
                                          <p:spTgt spid="3075"/>
                                        </p:tgtEl>
                                        <p:attrNameLst>
                                          <p:attrName>ppt_w</p:attrName>
                                        </p:attrNameLst>
                                      </p:cBhvr>
                                      <p:tavLst>
                                        <p:tav tm="0">
                                          <p:val>
                                            <p:fltVal val="0"/>
                                          </p:val>
                                        </p:tav>
                                        <p:tav tm="100000">
                                          <p:val>
                                            <p:strVal val="#ppt_w"/>
                                          </p:val>
                                        </p:tav>
                                      </p:tavLst>
                                    </p:anim>
                                    <p:anim calcmode="lin" valueType="num">
                                      <p:cBhvr>
                                        <p:cTn id="13" dur="500" fill="hold"/>
                                        <p:tgtEl>
                                          <p:spTgt spid="3075"/>
                                        </p:tgtEl>
                                        <p:attrNameLst>
                                          <p:attrName>ppt_h</p:attrName>
                                        </p:attrNameLst>
                                      </p:cBhvr>
                                      <p:tavLst>
                                        <p:tav tm="0">
                                          <p:val>
                                            <p:fltVal val="0"/>
                                          </p:val>
                                        </p:tav>
                                        <p:tav tm="100000">
                                          <p:val>
                                            <p:strVal val="#ppt_h"/>
                                          </p:val>
                                        </p:tav>
                                      </p:tavLst>
                                    </p:anim>
                                    <p:animEffect transition="in" filter="fade">
                                      <p:cBhvr>
                                        <p:cTn id="14" dur="500"/>
                                        <p:tgtEl>
                                          <p:spTgt spid="307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p:cTn id="22" dur="500" fill="hold"/>
                                        <p:tgtEl>
                                          <p:spTgt spid="3076"/>
                                        </p:tgtEl>
                                        <p:attrNameLst>
                                          <p:attrName>ppt_w</p:attrName>
                                        </p:attrNameLst>
                                      </p:cBhvr>
                                      <p:tavLst>
                                        <p:tav tm="0">
                                          <p:val>
                                            <p:fltVal val="0"/>
                                          </p:val>
                                        </p:tav>
                                        <p:tav tm="100000">
                                          <p:val>
                                            <p:strVal val="#ppt_w"/>
                                          </p:val>
                                        </p:tav>
                                      </p:tavLst>
                                    </p:anim>
                                    <p:anim calcmode="lin" valueType="num">
                                      <p:cBhvr>
                                        <p:cTn id="23" dur="500" fill="hold"/>
                                        <p:tgtEl>
                                          <p:spTgt spid="3076"/>
                                        </p:tgtEl>
                                        <p:attrNameLst>
                                          <p:attrName>ppt_h</p:attrName>
                                        </p:attrNameLst>
                                      </p:cBhvr>
                                      <p:tavLst>
                                        <p:tav tm="0">
                                          <p:val>
                                            <p:fltVal val="0"/>
                                          </p:val>
                                        </p:tav>
                                        <p:tav tm="100000">
                                          <p:val>
                                            <p:strVal val="#ppt_h"/>
                                          </p:val>
                                        </p:tav>
                                      </p:tavLst>
                                    </p:anim>
                                    <p:animEffect transition="in" filter="fade">
                                      <p:cBhvr>
                                        <p:cTn id="24" dur="500"/>
                                        <p:tgtEl>
                                          <p:spTgt spid="307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77"/>
                                        </p:tgtEl>
                                        <p:attrNameLst>
                                          <p:attrName>style.visibility</p:attrName>
                                        </p:attrNameLst>
                                      </p:cBhvr>
                                      <p:to>
                                        <p:strVal val="visible"/>
                                      </p:to>
                                    </p:set>
                                    <p:anim calcmode="lin" valueType="num">
                                      <p:cBhvr>
                                        <p:cTn id="27" dur="500" fill="hold"/>
                                        <p:tgtEl>
                                          <p:spTgt spid="3077"/>
                                        </p:tgtEl>
                                        <p:attrNameLst>
                                          <p:attrName>ppt_w</p:attrName>
                                        </p:attrNameLst>
                                      </p:cBhvr>
                                      <p:tavLst>
                                        <p:tav tm="0">
                                          <p:val>
                                            <p:fltVal val="0"/>
                                          </p:val>
                                        </p:tav>
                                        <p:tav tm="100000">
                                          <p:val>
                                            <p:strVal val="#ppt_w"/>
                                          </p:val>
                                        </p:tav>
                                      </p:tavLst>
                                    </p:anim>
                                    <p:anim calcmode="lin" valueType="num">
                                      <p:cBhvr>
                                        <p:cTn id="28" dur="500" fill="hold"/>
                                        <p:tgtEl>
                                          <p:spTgt spid="3077"/>
                                        </p:tgtEl>
                                        <p:attrNameLst>
                                          <p:attrName>ppt_h</p:attrName>
                                        </p:attrNameLst>
                                      </p:cBhvr>
                                      <p:tavLst>
                                        <p:tav tm="0">
                                          <p:val>
                                            <p:fltVal val="0"/>
                                          </p:val>
                                        </p:tav>
                                        <p:tav tm="100000">
                                          <p:val>
                                            <p:strVal val="#ppt_h"/>
                                          </p:val>
                                        </p:tav>
                                      </p:tavLst>
                                    </p:anim>
                                    <p:animEffect transition="in" filter="fade">
                                      <p:cBhvr>
                                        <p:cTn id="29" dur="500"/>
                                        <p:tgtEl>
                                          <p:spTgt spid="307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 calcmode="lin" valueType="num">
                                      <p:cBhvr>
                                        <p:cTn id="32" dur="500" fill="hold"/>
                                        <p:tgtEl>
                                          <p:spTgt spid="3086"/>
                                        </p:tgtEl>
                                        <p:attrNameLst>
                                          <p:attrName>ppt_w</p:attrName>
                                        </p:attrNameLst>
                                      </p:cBhvr>
                                      <p:tavLst>
                                        <p:tav tm="0">
                                          <p:val>
                                            <p:fltVal val="0"/>
                                          </p:val>
                                        </p:tav>
                                        <p:tav tm="100000">
                                          <p:val>
                                            <p:strVal val="#ppt_w"/>
                                          </p:val>
                                        </p:tav>
                                      </p:tavLst>
                                    </p:anim>
                                    <p:anim calcmode="lin" valueType="num">
                                      <p:cBhvr>
                                        <p:cTn id="33" dur="500" fill="hold"/>
                                        <p:tgtEl>
                                          <p:spTgt spid="3086"/>
                                        </p:tgtEl>
                                        <p:attrNameLst>
                                          <p:attrName>ppt_h</p:attrName>
                                        </p:attrNameLst>
                                      </p:cBhvr>
                                      <p:tavLst>
                                        <p:tav tm="0">
                                          <p:val>
                                            <p:fltVal val="0"/>
                                          </p:val>
                                        </p:tav>
                                        <p:tav tm="100000">
                                          <p:val>
                                            <p:strVal val="#ppt_h"/>
                                          </p:val>
                                        </p:tav>
                                      </p:tavLst>
                                    </p:anim>
                                    <p:animEffect transition="in" filter="fade">
                                      <p:cBhvr>
                                        <p:cTn id="34" dur="500"/>
                                        <p:tgtEl>
                                          <p:spTgt spid="308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87"/>
                                        </p:tgtEl>
                                        <p:attrNameLst>
                                          <p:attrName>style.visibility</p:attrName>
                                        </p:attrNameLst>
                                      </p:cBhvr>
                                      <p:to>
                                        <p:strVal val="visible"/>
                                      </p:to>
                                    </p:set>
                                    <p:anim calcmode="lin" valueType="num">
                                      <p:cBhvr>
                                        <p:cTn id="37" dur="500" fill="hold"/>
                                        <p:tgtEl>
                                          <p:spTgt spid="3087"/>
                                        </p:tgtEl>
                                        <p:attrNameLst>
                                          <p:attrName>ppt_w</p:attrName>
                                        </p:attrNameLst>
                                      </p:cBhvr>
                                      <p:tavLst>
                                        <p:tav tm="0">
                                          <p:val>
                                            <p:fltVal val="0"/>
                                          </p:val>
                                        </p:tav>
                                        <p:tav tm="100000">
                                          <p:val>
                                            <p:strVal val="#ppt_w"/>
                                          </p:val>
                                        </p:tav>
                                      </p:tavLst>
                                    </p:anim>
                                    <p:anim calcmode="lin" valueType="num">
                                      <p:cBhvr>
                                        <p:cTn id="38" dur="500" fill="hold"/>
                                        <p:tgtEl>
                                          <p:spTgt spid="3087"/>
                                        </p:tgtEl>
                                        <p:attrNameLst>
                                          <p:attrName>ppt_h</p:attrName>
                                        </p:attrNameLst>
                                      </p:cBhvr>
                                      <p:tavLst>
                                        <p:tav tm="0">
                                          <p:val>
                                            <p:fltVal val="0"/>
                                          </p:val>
                                        </p:tav>
                                        <p:tav tm="100000">
                                          <p:val>
                                            <p:strVal val="#ppt_h"/>
                                          </p:val>
                                        </p:tav>
                                      </p:tavLst>
                                    </p:anim>
                                    <p:animEffect transition="in" filter="fade">
                                      <p:cBhvr>
                                        <p:cTn id="39" dur="500"/>
                                        <p:tgtEl>
                                          <p:spTgt spid="308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089"/>
                                        </p:tgtEl>
                                        <p:attrNameLst>
                                          <p:attrName>style.visibility</p:attrName>
                                        </p:attrNameLst>
                                      </p:cBhvr>
                                      <p:to>
                                        <p:strVal val="visible"/>
                                      </p:to>
                                    </p:set>
                                    <p:anim calcmode="lin" valueType="num">
                                      <p:cBhvr>
                                        <p:cTn id="42" dur="500" fill="hold"/>
                                        <p:tgtEl>
                                          <p:spTgt spid="3089"/>
                                        </p:tgtEl>
                                        <p:attrNameLst>
                                          <p:attrName>ppt_w</p:attrName>
                                        </p:attrNameLst>
                                      </p:cBhvr>
                                      <p:tavLst>
                                        <p:tav tm="0">
                                          <p:val>
                                            <p:fltVal val="0"/>
                                          </p:val>
                                        </p:tav>
                                        <p:tav tm="100000">
                                          <p:val>
                                            <p:strVal val="#ppt_w"/>
                                          </p:val>
                                        </p:tav>
                                      </p:tavLst>
                                    </p:anim>
                                    <p:anim calcmode="lin" valueType="num">
                                      <p:cBhvr>
                                        <p:cTn id="43" dur="500" fill="hold"/>
                                        <p:tgtEl>
                                          <p:spTgt spid="3089"/>
                                        </p:tgtEl>
                                        <p:attrNameLst>
                                          <p:attrName>ppt_h</p:attrName>
                                        </p:attrNameLst>
                                      </p:cBhvr>
                                      <p:tavLst>
                                        <p:tav tm="0">
                                          <p:val>
                                            <p:fltVal val="0"/>
                                          </p:val>
                                        </p:tav>
                                        <p:tav tm="100000">
                                          <p:val>
                                            <p:strVal val="#ppt_h"/>
                                          </p:val>
                                        </p:tav>
                                      </p:tavLst>
                                    </p:anim>
                                    <p:animEffect transition="in" filter="fade">
                                      <p:cBhvr>
                                        <p:cTn id="44" dur="500"/>
                                        <p:tgtEl>
                                          <p:spTgt spid="308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088"/>
                                        </p:tgtEl>
                                        <p:attrNameLst>
                                          <p:attrName>style.visibility</p:attrName>
                                        </p:attrNameLst>
                                      </p:cBhvr>
                                      <p:to>
                                        <p:strVal val="visible"/>
                                      </p:to>
                                    </p:set>
                                    <p:anim calcmode="lin" valueType="num">
                                      <p:cBhvr>
                                        <p:cTn id="47" dur="500" fill="hold"/>
                                        <p:tgtEl>
                                          <p:spTgt spid="3088"/>
                                        </p:tgtEl>
                                        <p:attrNameLst>
                                          <p:attrName>ppt_w</p:attrName>
                                        </p:attrNameLst>
                                      </p:cBhvr>
                                      <p:tavLst>
                                        <p:tav tm="0">
                                          <p:val>
                                            <p:fltVal val="0"/>
                                          </p:val>
                                        </p:tav>
                                        <p:tav tm="100000">
                                          <p:val>
                                            <p:strVal val="#ppt_w"/>
                                          </p:val>
                                        </p:tav>
                                      </p:tavLst>
                                    </p:anim>
                                    <p:anim calcmode="lin" valueType="num">
                                      <p:cBhvr>
                                        <p:cTn id="48" dur="500" fill="hold"/>
                                        <p:tgtEl>
                                          <p:spTgt spid="3088"/>
                                        </p:tgtEl>
                                        <p:attrNameLst>
                                          <p:attrName>ppt_h</p:attrName>
                                        </p:attrNameLst>
                                      </p:cBhvr>
                                      <p:tavLst>
                                        <p:tav tm="0">
                                          <p:val>
                                            <p:fltVal val="0"/>
                                          </p:val>
                                        </p:tav>
                                        <p:tav tm="100000">
                                          <p:val>
                                            <p:strVal val="#ppt_h"/>
                                          </p:val>
                                        </p:tav>
                                      </p:tavLst>
                                    </p:anim>
                                    <p:animEffect transition="in" filter="fade">
                                      <p:cBhvr>
                                        <p:cTn id="49" dur="500"/>
                                        <p:tgtEl>
                                          <p:spTgt spid="308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animBg="1"/>
      <p:bldP spid="3087" grpId="0" animBg="1"/>
      <p:bldP spid="3088" grpId="0" animBg="1"/>
      <p:bldP spid="9" grpId="0" animBg="1"/>
      <p:bldP spid="10" grpId="0" animBg="1"/>
      <p:bldP spid="12" grpId="0" animBg="1"/>
      <p:bldP spid="13" grpId="0" animBg="1"/>
      <p:bldP spid="3089" grpId="0" animBg="1"/>
      <p:bldP spid="11" grpId="0" animBg="1"/>
      <p:bldP spid="16" grpId="0" animBg="1"/>
      <p:bldP spid="3075" grpId="0" animBg="1"/>
      <p:bldP spid="3076" grpId="0" animBg="1"/>
      <p:bldP spid="3077" grpId="0" animBg="1"/>
      <p:bldP spid="30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in safety vests standing in a line&#10;&#10;Description automatically generated">
            <a:extLst>
              <a:ext uri="{FF2B5EF4-FFF2-40B4-BE49-F238E27FC236}">
                <a16:creationId xmlns:a16="http://schemas.microsoft.com/office/drawing/2014/main" id="{E43BB59A-D2ED-04B3-F7FA-1D40683E9B59}"/>
              </a:ext>
            </a:extLst>
          </p:cNvPr>
          <p:cNvPicPr>
            <a:picLocks noChangeAspect="1"/>
          </p:cNvPicPr>
          <p:nvPr/>
        </p:nvPicPr>
        <p:blipFill rotWithShape="1">
          <a:blip r:embed="rId3">
            <a:extLst>
              <a:ext uri="{28A0092B-C50C-407E-A947-70E740481C1C}">
                <a14:useLocalDpi xmlns:a14="http://schemas.microsoft.com/office/drawing/2010/main" val="0"/>
              </a:ext>
            </a:extLst>
          </a:blip>
          <a:srcRect t="226" b="24788"/>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FEC56C7-A77F-2518-3215-8E61F9C283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5" name="Picture 4" descr="A black belt on a blue tarp&#10;&#10;Description automatically generated">
            <a:extLst>
              <a:ext uri="{FF2B5EF4-FFF2-40B4-BE49-F238E27FC236}">
                <a16:creationId xmlns:a16="http://schemas.microsoft.com/office/drawing/2014/main" id="{E45034F6-D30B-FBE7-F99C-6BC9E5094AAF}"/>
              </a:ext>
            </a:extLst>
          </p:cNvPr>
          <p:cNvPicPr>
            <a:picLocks noChangeAspect="1"/>
          </p:cNvPicPr>
          <p:nvPr/>
        </p:nvPicPr>
        <p:blipFill rotWithShape="1">
          <a:blip r:embed="rId5">
            <a:extLst>
              <a:ext uri="{28A0092B-C50C-407E-A947-70E740481C1C}">
                <a14:useLocalDpi xmlns:a14="http://schemas.microsoft.com/office/drawing/2010/main" val="0"/>
              </a:ext>
            </a:extLst>
          </a:blip>
          <a:srcRect l="5784" t="39266" r="-204" b="33035"/>
          <a:stretch/>
        </p:blipFill>
        <p:spPr>
          <a:xfrm rot="5400000">
            <a:off x="7713568" y="2378287"/>
            <a:ext cx="6856718" cy="2100146"/>
          </a:xfrm>
          <a:prstGeom prst="rect">
            <a:avLst/>
          </a:prstGeom>
        </p:spPr>
      </p:pic>
    </p:spTree>
    <p:extLst>
      <p:ext uri="{BB962C8B-B14F-4D97-AF65-F5344CB8AC3E}">
        <p14:creationId xmlns:p14="http://schemas.microsoft.com/office/powerpoint/2010/main" val="17168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Speaking and Exhibits\2017\GWVA PechaKucha 20x20_2.23.17 (Mark)\Bedford Springs\Before photos\Bedford before 1.JPG">
            <a:extLst>
              <a:ext uri="{FF2B5EF4-FFF2-40B4-BE49-F238E27FC236}">
                <a16:creationId xmlns:a16="http://schemas.microsoft.com/office/drawing/2014/main" id="{5F1099A1-5D18-4EF5-85D3-F3EBFC30D0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872" b="38070"/>
          <a:stretch/>
        </p:blipFill>
        <p:spPr bwMode="auto">
          <a:xfrm>
            <a:off x="0" y="1483975"/>
            <a:ext cx="12172208" cy="4322475"/>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7E8992E-24B8-42B5-8930-5F374CBFE1C3}"/>
              </a:ext>
            </a:extLst>
          </p:cNvPr>
          <p:cNvSpPr txBox="1"/>
          <p:nvPr/>
        </p:nvSpPr>
        <p:spPr>
          <a:xfrm>
            <a:off x="10896834" y="1517369"/>
            <a:ext cx="1091966"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Before</a:t>
            </a:r>
          </a:p>
        </p:txBody>
      </p:sp>
      <p:pic>
        <p:nvPicPr>
          <p:cNvPr id="8" name="Picture 7">
            <a:extLst>
              <a:ext uri="{FF2B5EF4-FFF2-40B4-BE49-F238E27FC236}">
                <a16:creationId xmlns:a16="http://schemas.microsoft.com/office/drawing/2014/main" id="{3FE2392D-4E10-4D32-AF0F-28E799259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1551" y="5861997"/>
            <a:ext cx="559050" cy="910278"/>
          </a:xfrm>
          <a:prstGeom prst="rect">
            <a:avLst/>
          </a:prstGeom>
          <a:ln w="9525">
            <a:solidFill>
              <a:schemeClr val="bg1"/>
            </a:solidFill>
          </a:ln>
        </p:spPr>
      </p:pic>
      <p:pic>
        <p:nvPicPr>
          <p:cNvPr id="13" name="Picture 12">
            <a:extLst>
              <a:ext uri="{FF2B5EF4-FFF2-40B4-BE49-F238E27FC236}">
                <a16:creationId xmlns:a16="http://schemas.microsoft.com/office/drawing/2014/main" id="{8A55138A-CAF6-4717-94E3-691CF93631C1}"/>
              </a:ext>
            </a:extLst>
          </p:cNvPr>
          <p:cNvPicPr>
            <a:picLocks noChangeAspect="1"/>
          </p:cNvPicPr>
          <p:nvPr/>
        </p:nvPicPr>
        <p:blipFill rotWithShape="1">
          <a:blip r:embed="rId5">
            <a:extLst>
              <a:ext uri="{28A0092B-C50C-407E-A947-70E740481C1C}">
                <a14:useLocalDpi xmlns:a14="http://schemas.microsoft.com/office/drawing/2010/main" val="0"/>
              </a:ext>
            </a:extLst>
          </a:blip>
          <a:srcRect r="12116" b="25581"/>
          <a:stretch/>
        </p:blipFill>
        <p:spPr>
          <a:xfrm>
            <a:off x="-19792" y="981248"/>
            <a:ext cx="12192000" cy="5816805"/>
          </a:xfrm>
          <a:prstGeom prst="rect">
            <a:avLst/>
          </a:prstGeom>
        </p:spPr>
      </p:pic>
      <p:sp>
        <p:nvSpPr>
          <p:cNvPr id="16" name="TextBox 15">
            <a:extLst>
              <a:ext uri="{FF2B5EF4-FFF2-40B4-BE49-F238E27FC236}">
                <a16:creationId xmlns:a16="http://schemas.microsoft.com/office/drawing/2014/main" id="{D7462F89-1880-4AB2-9F07-69155D3DFDF8}"/>
              </a:ext>
            </a:extLst>
          </p:cNvPr>
          <p:cNvSpPr txBox="1"/>
          <p:nvPr/>
        </p:nvSpPr>
        <p:spPr>
          <a:xfrm>
            <a:off x="-19792" y="6217004"/>
            <a:ext cx="833883"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After</a:t>
            </a:r>
          </a:p>
        </p:txBody>
      </p:sp>
      <p:pic>
        <p:nvPicPr>
          <p:cNvPr id="18" name="Picture 17">
            <a:extLst>
              <a:ext uri="{FF2B5EF4-FFF2-40B4-BE49-F238E27FC236}">
                <a16:creationId xmlns:a16="http://schemas.microsoft.com/office/drawing/2014/main" id="{6E844526-9689-48AF-8A7B-6E45272120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cxnSp>
        <p:nvCxnSpPr>
          <p:cNvPr id="6" name="Straight Connector 5">
            <a:extLst>
              <a:ext uri="{FF2B5EF4-FFF2-40B4-BE49-F238E27FC236}">
                <a16:creationId xmlns:a16="http://schemas.microsoft.com/office/drawing/2014/main" id="{E99CC54B-F7A3-516F-91FD-AD595874A6C7}"/>
              </a:ext>
            </a:extLst>
          </p:cNvPr>
          <p:cNvCxnSpPr>
            <a:cxnSpLocks/>
          </p:cNvCxnSpPr>
          <p:nvPr/>
        </p:nvCxnSpPr>
        <p:spPr>
          <a:xfrm>
            <a:off x="0" y="858654"/>
            <a:ext cx="11988800"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36B21CC-FCAC-E63C-4436-31A80F64FE8E}"/>
              </a:ext>
            </a:extLst>
          </p:cNvPr>
          <p:cNvSpPr>
            <a:spLocks noChangeAspect="1" noChangeArrowheads="1"/>
          </p:cNvSpPr>
          <p:nvPr/>
        </p:nvSpPr>
        <p:spPr bwMode="auto">
          <a:xfrm>
            <a:off x="142682" y="335434"/>
            <a:ext cx="8885237" cy="523220"/>
          </a:xfrm>
          <a:prstGeom prst="rect">
            <a:avLst/>
          </a:prstGeom>
          <a:noFill/>
          <a:ln w="9525">
            <a:noFill/>
            <a:miter lim="800000"/>
            <a:headEnd/>
            <a:tailEnd/>
          </a:ln>
          <a:effectLst/>
        </p:spPr>
        <p:txBody>
          <a:bodyPr>
            <a:spAutoFit/>
          </a:bodyPr>
          <a:lstStyle/>
          <a:p>
            <a:r>
              <a:rPr lang="en-US" sz="2800" dirty="0">
                <a:solidFill>
                  <a:srgbClr val="56575B"/>
                </a:solidFill>
                <a:latin typeface="Arial" panose="020B0604020202020204" pitchFamily="34" charset="0"/>
                <a:cs typeface="Arial" panose="020B0604020202020204" pitchFamily="34" charset="0"/>
              </a:rPr>
              <a:t>Project Example</a:t>
            </a:r>
          </a:p>
        </p:txBody>
      </p:sp>
    </p:spTree>
    <p:extLst>
      <p:ext uri="{BB962C8B-B14F-4D97-AF65-F5344CB8AC3E}">
        <p14:creationId xmlns:p14="http://schemas.microsoft.com/office/powerpoint/2010/main" val="339755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22666E-9E7A-9AA6-73FB-80FF43C11D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 t="6686" r="-84" b="18202"/>
          <a:stretch/>
        </p:blipFill>
        <p:spPr>
          <a:xfrm>
            <a:off x="0" y="-10274"/>
            <a:ext cx="12192000" cy="6868274"/>
          </a:xfrm>
          <a:prstGeom prst="rect">
            <a:avLst/>
          </a:prstGeom>
        </p:spPr>
      </p:pic>
      <p:pic>
        <p:nvPicPr>
          <p:cNvPr id="11" name="Picture 10">
            <a:extLst>
              <a:ext uri="{FF2B5EF4-FFF2-40B4-BE49-F238E27FC236}">
                <a16:creationId xmlns:a16="http://schemas.microsoft.com/office/drawing/2014/main" id="{2AA1EC03-F5DF-80A2-4CF6-D29DF108D60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2" name="Picture 1">
            <a:extLst>
              <a:ext uri="{FF2B5EF4-FFF2-40B4-BE49-F238E27FC236}">
                <a16:creationId xmlns:a16="http://schemas.microsoft.com/office/drawing/2014/main" id="{6D59B5B3-4F0F-FC6B-A9D7-F2D76805DA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6" t="7642" r="-116" b="17357"/>
          <a:stretch/>
        </p:blipFill>
        <p:spPr>
          <a:xfrm>
            <a:off x="7929757" y="10274"/>
            <a:ext cx="4262243" cy="2397512"/>
          </a:xfrm>
          <a:prstGeom prst="rect">
            <a:avLst/>
          </a:prstGeom>
          <a:ln w="19050">
            <a:solidFill>
              <a:schemeClr val="tx1"/>
            </a:solidFill>
          </a:ln>
        </p:spPr>
      </p:pic>
      <p:sp>
        <p:nvSpPr>
          <p:cNvPr id="3" name="Content Placeholder 5">
            <a:extLst>
              <a:ext uri="{FF2B5EF4-FFF2-40B4-BE49-F238E27FC236}">
                <a16:creationId xmlns:a16="http://schemas.microsoft.com/office/drawing/2014/main" id="{9BCDC62E-F3FF-4925-139B-4C4F7FDDEB4A}"/>
              </a:ext>
            </a:extLst>
          </p:cNvPr>
          <p:cNvSpPr txBox="1">
            <a:spLocks/>
          </p:cNvSpPr>
          <p:nvPr/>
        </p:nvSpPr>
        <p:spPr>
          <a:xfrm>
            <a:off x="149005" y="6357982"/>
            <a:ext cx="2051194"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Post-Restoration</a:t>
            </a:r>
          </a:p>
        </p:txBody>
      </p:sp>
      <p:sp>
        <p:nvSpPr>
          <p:cNvPr id="4" name="Content Placeholder 5">
            <a:extLst>
              <a:ext uri="{FF2B5EF4-FFF2-40B4-BE49-F238E27FC236}">
                <a16:creationId xmlns:a16="http://schemas.microsoft.com/office/drawing/2014/main" id="{477A6254-7DFA-2D1A-EEC5-FEA4208A3300}"/>
              </a:ext>
            </a:extLst>
          </p:cNvPr>
          <p:cNvSpPr txBox="1">
            <a:spLocks/>
          </p:cNvSpPr>
          <p:nvPr/>
        </p:nvSpPr>
        <p:spPr>
          <a:xfrm>
            <a:off x="10308430" y="2026786"/>
            <a:ext cx="1964899"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Pre-Restoration</a:t>
            </a:r>
          </a:p>
        </p:txBody>
      </p:sp>
    </p:spTree>
    <p:custDataLst>
      <p:tags r:id="rId1"/>
    </p:custDataLst>
    <p:extLst>
      <p:ext uri="{BB962C8B-B14F-4D97-AF65-F5344CB8AC3E}">
        <p14:creationId xmlns:p14="http://schemas.microsoft.com/office/powerpoint/2010/main" val="149219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3F0F6CA-0A09-4E2C-9ABA-7D9FEE512E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2" name="Picture 1" descr="A river running through a swamp&#10;&#10;Description automatically generated">
            <a:extLst>
              <a:ext uri="{FF2B5EF4-FFF2-40B4-BE49-F238E27FC236}">
                <a16:creationId xmlns:a16="http://schemas.microsoft.com/office/drawing/2014/main" id="{ABADBA5D-F5BE-5141-7A11-46BD4BC2C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 y="0"/>
            <a:ext cx="12190370" cy="6858000"/>
          </a:xfrm>
          <a:prstGeom prst="rect">
            <a:avLst/>
          </a:prstGeom>
        </p:spPr>
      </p:pic>
    </p:spTree>
    <p:extLst>
      <p:ext uri="{BB962C8B-B14F-4D97-AF65-F5344CB8AC3E}">
        <p14:creationId xmlns:p14="http://schemas.microsoft.com/office/powerpoint/2010/main" val="1297685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a:spLocks noChangeAspect="1" noChangeArrowheads="1"/>
          </p:cNvSpPr>
          <p:nvPr/>
        </p:nvSpPr>
        <p:spPr bwMode="auto">
          <a:xfrm>
            <a:off x="244695" y="297970"/>
            <a:ext cx="10349414" cy="523220"/>
          </a:xfrm>
          <a:prstGeom prst="rect">
            <a:avLst/>
          </a:prstGeom>
          <a:noFill/>
          <a:ln w="9525">
            <a:noFill/>
            <a:miter lim="800000"/>
            <a:headEnd/>
            <a:tailEnd/>
          </a:ln>
          <a:effectLst/>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Misconceptions about Floodplain Restoration</a:t>
            </a:r>
          </a:p>
        </p:txBody>
      </p:sp>
      <p:cxnSp>
        <p:nvCxnSpPr>
          <p:cNvPr id="17" name="Straight Connector 16">
            <a:extLst>
              <a:ext uri="{FF2B5EF4-FFF2-40B4-BE49-F238E27FC236}">
                <a16:creationId xmlns:a16="http://schemas.microsoft.com/office/drawing/2014/main" id="{21739283-6CD9-44BF-924D-64801E825F02}"/>
              </a:ext>
            </a:extLst>
          </p:cNvPr>
          <p:cNvCxnSpPr>
            <a:cxnSpLocks/>
          </p:cNvCxnSpPr>
          <p:nvPr/>
        </p:nvCxnSpPr>
        <p:spPr>
          <a:xfrm>
            <a:off x="-6352" y="877127"/>
            <a:ext cx="10988388"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359F31A-6001-421E-9A1A-6818AFEED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2" name="Rectangle 1">
            <a:extLst>
              <a:ext uri="{FF2B5EF4-FFF2-40B4-BE49-F238E27FC236}">
                <a16:creationId xmlns:a16="http://schemas.microsoft.com/office/drawing/2014/main" id="{3118BEE6-A45C-88F3-336A-05A5295ACBD9}"/>
              </a:ext>
            </a:extLst>
          </p:cNvPr>
          <p:cNvSpPr>
            <a:spLocks noChangeAspect="1" noChangeArrowheads="1"/>
          </p:cNvSpPr>
          <p:nvPr/>
        </p:nvSpPr>
        <p:spPr bwMode="auto">
          <a:xfrm>
            <a:off x="2549308" y="3044325"/>
            <a:ext cx="6936437" cy="1077218"/>
          </a:xfrm>
          <a:prstGeom prst="rect">
            <a:avLst/>
          </a:prstGeom>
          <a:noFill/>
          <a:ln w="9525">
            <a:noFill/>
            <a:miter lim="800000"/>
            <a:headEnd/>
            <a:tailEnd/>
          </a:ln>
          <a:effectLst/>
        </p:spPr>
        <p:txBody>
          <a:bodyPr wrap="square">
            <a:spAutoFit/>
          </a:bodyPr>
          <a:lstStyle/>
          <a:p>
            <a:r>
              <a:rPr lang="en-US" sz="3200" dirty="0">
                <a:solidFill>
                  <a:srgbClr val="92D050"/>
                </a:solidFill>
                <a:latin typeface="Arial" panose="020B0604020202020204" pitchFamily="34" charset="0"/>
                <a:cs typeface="Arial" panose="020B0604020202020204" pitchFamily="34" charset="0"/>
              </a:rPr>
              <a:t>All floodplain restoration projects involve legacy sediment removal.</a:t>
            </a:r>
          </a:p>
        </p:txBody>
      </p:sp>
    </p:spTree>
    <p:extLst>
      <p:ext uri="{BB962C8B-B14F-4D97-AF65-F5344CB8AC3E}">
        <p14:creationId xmlns:p14="http://schemas.microsoft.com/office/powerpoint/2010/main" val="86140251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BE48DF3-5287-0D46-A222-E7356976F14B}" type="slidenum">
              <a:rPr lang="en-US" smtClean="0"/>
              <a:pPr/>
              <a:t>17</a:t>
            </a:fld>
            <a:endParaRPr lang="en-US" dirty="0"/>
          </a:p>
        </p:txBody>
      </p:sp>
      <p:pic>
        <p:nvPicPr>
          <p:cNvPr id="7" name="Picture Placeholder 6">
            <a:extLst>
              <a:ext uri="{FF2B5EF4-FFF2-40B4-BE49-F238E27FC236}">
                <a16:creationId xmlns:a16="http://schemas.microsoft.com/office/drawing/2014/main" id="{AA8670F0-8B15-4DD8-B30B-01570D7DF368}"/>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9019" t="-237" r="14387" b="237"/>
          <a:stretch/>
        </p:blipFill>
        <p:spPr>
          <a:xfrm>
            <a:off x="802031" y="917576"/>
            <a:ext cx="5039195" cy="5676479"/>
          </a:xfrm>
          <a:ln w="15875">
            <a:solidFill>
              <a:schemeClr val="tx1"/>
            </a:solidFill>
          </a:ln>
        </p:spPr>
      </p:pic>
      <p:sp>
        <p:nvSpPr>
          <p:cNvPr id="10" name="Content Placeholder 5">
            <a:extLst>
              <a:ext uri="{FF2B5EF4-FFF2-40B4-BE49-F238E27FC236}">
                <a16:creationId xmlns:a16="http://schemas.microsoft.com/office/drawing/2014/main" id="{F2DCD8BF-FCED-4EFA-B339-7CCC9CA7F23F}"/>
              </a:ext>
            </a:extLst>
          </p:cNvPr>
          <p:cNvSpPr txBox="1">
            <a:spLocks/>
          </p:cNvSpPr>
          <p:nvPr/>
        </p:nvSpPr>
        <p:spPr>
          <a:xfrm>
            <a:off x="1709718" y="6628234"/>
            <a:ext cx="8012906"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200" b="1" i="1" dirty="0"/>
              <a:t>Photos courtesy of RES Robinson Fork Mitigation Bank</a:t>
            </a:r>
          </a:p>
          <a:p>
            <a:endParaRPr lang="en-US" dirty="0"/>
          </a:p>
        </p:txBody>
      </p:sp>
      <p:cxnSp>
        <p:nvCxnSpPr>
          <p:cNvPr id="5" name="Straight Connector 4">
            <a:extLst>
              <a:ext uri="{FF2B5EF4-FFF2-40B4-BE49-F238E27FC236}">
                <a16:creationId xmlns:a16="http://schemas.microsoft.com/office/drawing/2014/main" id="{F8C841D5-F8DB-4790-8A7D-ECF23149F233}"/>
              </a:ext>
            </a:extLst>
          </p:cNvPr>
          <p:cNvCxnSpPr>
            <a:cxnSpLocks/>
          </p:cNvCxnSpPr>
          <p:nvPr/>
        </p:nvCxnSpPr>
        <p:spPr>
          <a:xfrm>
            <a:off x="2365681" y="3476333"/>
            <a:ext cx="16764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5">
            <a:extLst>
              <a:ext uri="{FF2B5EF4-FFF2-40B4-BE49-F238E27FC236}">
                <a16:creationId xmlns:a16="http://schemas.microsoft.com/office/drawing/2014/main" id="{5C88E258-A0E4-416A-8729-CC77777F50D8}"/>
              </a:ext>
            </a:extLst>
          </p:cNvPr>
          <p:cNvSpPr txBox="1">
            <a:spLocks/>
          </p:cNvSpPr>
          <p:nvPr/>
        </p:nvSpPr>
        <p:spPr>
          <a:xfrm>
            <a:off x="802031" y="6173637"/>
            <a:ext cx="2311003"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Pre-Restoration</a:t>
            </a:r>
          </a:p>
        </p:txBody>
      </p:sp>
      <p:sp>
        <p:nvSpPr>
          <p:cNvPr id="6" name="Content Placeholder 5">
            <a:extLst>
              <a:ext uri="{FF2B5EF4-FFF2-40B4-BE49-F238E27FC236}">
                <a16:creationId xmlns:a16="http://schemas.microsoft.com/office/drawing/2014/main" id="{1398D237-7C6E-4121-BAE6-1DA4898A94C7}"/>
              </a:ext>
            </a:extLst>
          </p:cNvPr>
          <p:cNvSpPr txBox="1">
            <a:spLocks/>
          </p:cNvSpPr>
          <p:nvPr/>
        </p:nvSpPr>
        <p:spPr>
          <a:xfrm>
            <a:off x="2280245" y="3095333"/>
            <a:ext cx="3162300"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800" b="1" dirty="0">
                <a:solidFill>
                  <a:schemeClr val="bg1"/>
                </a:solidFill>
              </a:rPr>
              <a:t>Design Elevation</a:t>
            </a:r>
          </a:p>
        </p:txBody>
      </p:sp>
      <p:pic>
        <p:nvPicPr>
          <p:cNvPr id="12" name="Picture Placeholder 6">
            <a:extLst>
              <a:ext uri="{FF2B5EF4-FFF2-40B4-BE49-F238E27FC236}">
                <a16:creationId xmlns:a16="http://schemas.microsoft.com/office/drawing/2014/main" id="{2187AE9E-32F6-4107-B6EC-A0AB3BC2407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8405" y="921610"/>
            <a:ext cx="5039195" cy="5706624"/>
          </a:xfrm>
          <a:prstGeom prst="rect">
            <a:avLst/>
          </a:prstGeom>
          <a:ln w="15875">
            <a:solidFill>
              <a:schemeClr val="tx1"/>
            </a:solidFill>
          </a:ln>
        </p:spPr>
      </p:pic>
      <p:sp>
        <p:nvSpPr>
          <p:cNvPr id="4" name="Content Placeholder 5">
            <a:extLst>
              <a:ext uri="{FF2B5EF4-FFF2-40B4-BE49-F238E27FC236}">
                <a16:creationId xmlns:a16="http://schemas.microsoft.com/office/drawing/2014/main" id="{D3B40D8E-FD7D-432A-87DF-E9984A87E4E0}"/>
              </a:ext>
            </a:extLst>
          </p:cNvPr>
          <p:cNvSpPr txBox="1">
            <a:spLocks/>
          </p:cNvSpPr>
          <p:nvPr/>
        </p:nvSpPr>
        <p:spPr>
          <a:xfrm>
            <a:off x="9226406" y="6214620"/>
            <a:ext cx="2051194"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Post-Restoration</a:t>
            </a:r>
          </a:p>
        </p:txBody>
      </p:sp>
      <p:cxnSp>
        <p:nvCxnSpPr>
          <p:cNvPr id="14" name="Straight Connector 13">
            <a:extLst>
              <a:ext uri="{FF2B5EF4-FFF2-40B4-BE49-F238E27FC236}">
                <a16:creationId xmlns:a16="http://schemas.microsoft.com/office/drawing/2014/main" id="{486CCF4F-93C4-09C2-1A80-B146F44DF638}"/>
              </a:ext>
            </a:extLst>
          </p:cNvPr>
          <p:cNvCxnSpPr>
            <a:cxnSpLocks/>
          </p:cNvCxnSpPr>
          <p:nvPr/>
        </p:nvCxnSpPr>
        <p:spPr>
          <a:xfrm>
            <a:off x="0" y="766294"/>
            <a:ext cx="11988800"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258024C-A86F-E172-9157-EDB626C6A4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9" name="Rectangle 8">
            <a:extLst>
              <a:ext uri="{FF2B5EF4-FFF2-40B4-BE49-F238E27FC236}">
                <a16:creationId xmlns:a16="http://schemas.microsoft.com/office/drawing/2014/main" id="{09631CCC-ABA1-F3B2-42A4-B1DA3A601EA6}"/>
              </a:ext>
            </a:extLst>
          </p:cNvPr>
          <p:cNvSpPr>
            <a:spLocks noChangeAspect="1" noChangeArrowheads="1"/>
          </p:cNvSpPr>
          <p:nvPr/>
        </p:nvSpPr>
        <p:spPr bwMode="auto">
          <a:xfrm>
            <a:off x="0" y="243074"/>
            <a:ext cx="10972800" cy="523220"/>
          </a:xfrm>
          <a:prstGeom prst="rect">
            <a:avLst/>
          </a:prstGeom>
          <a:noFill/>
          <a:ln w="9525">
            <a:noFill/>
            <a:miter lim="800000"/>
            <a:headEnd/>
            <a:tailEnd/>
          </a:ln>
          <a:effectLst/>
        </p:spPr>
        <p:txBody>
          <a:bodyPr wrap="square">
            <a:spAutoFit/>
          </a:bodyPr>
          <a:lstStyle/>
          <a:p>
            <a:r>
              <a:rPr lang="en-US" sz="2800" dirty="0">
                <a:solidFill>
                  <a:srgbClr val="56575B"/>
                </a:solidFill>
                <a:latin typeface="Arial" panose="020B0604020202020204" pitchFamily="34" charset="0"/>
                <a:cs typeface="Arial" panose="020B0604020202020204" pitchFamily="34" charset="0"/>
              </a:rPr>
              <a:t>Design Approach – Fill Channel to Match Abandoned Floodplain</a:t>
            </a:r>
          </a:p>
        </p:txBody>
      </p:sp>
    </p:spTree>
    <p:extLst>
      <p:ext uri="{BB962C8B-B14F-4D97-AF65-F5344CB8AC3E}">
        <p14:creationId xmlns:p14="http://schemas.microsoft.com/office/powerpoint/2010/main" val="3486347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D33258-863B-AF3C-40B9-14C50A08BC6F}"/>
              </a:ext>
            </a:extLst>
          </p:cNvPr>
          <p:cNvPicPr>
            <a:picLocks noChangeAspect="1"/>
          </p:cNvPicPr>
          <p:nvPr/>
        </p:nvPicPr>
        <p:blipFill>
          <a:blip r:embed="rId3">
            <a:extLst>
              <a:ext uri="{28A0092B-C50C-407E-A947-70E740481C1C}">
                <a14:useLocalDpi xmlns:a14="http://schemas.microsoft.com/office/drawing/2010/main" val="0"/>
              </a:ext>
            </a:extLst>
          </a:blip>
          <a:srcRect l="52" r="52"/>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2" name="Picture 1" descr="A person standing in a forest&#10;&#10;Description automatically generated">
            <a:extLst>
              <a:ext uri="{FF2B5EF4-FFF2-40B4-BE49-F238E27FC236}">
                <a16:creationId xmlns:a16="http://schemas.microsoft.com/office/drawing/2014/main" id="{DE6DA722-47F7-1C43-AC9C-A74AF6E865B7}"/>
              </a:ext>
            </a:extLst>
          </p:cNvPr>
          <p:cNvPicPr>
            <a:picLocks noChangeAspect="1"/>
          </p:cNvPicPr>
          <p:nvPr/>
        </p:nvPicPr>
        <p:blipFill rotWithShape="1">
          <a:blip r:embed="rId4">
            <a:extLst>
              <a:ext uri="{28A0092B-C50C-407E-A947-70E740481C1C}">
                <a14:useLocalDpi xmlns:a14="http://schemas.microsoft.com/office/drawing/2010/main" val="0"/>
              </a:ext>
            </a:extLst>
          </a:blip>
          <a:srcRect l="9259" r="20680"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pic>
        <p:nvPicPr>
          <p:cNvPr id="4" name="Picture 3">
            <a:extLst>
              <a:ext uri="{FF2B5EF4-FFF2-40B4-BE49-F238E27FC236}">
                <a16:creationId xmlns:a16="http://schemas.microsoft.com/office/drawing/2014/main" id="{C558F0DC-9BA4-4A56-B65F-B25E81D019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5" name="Content Placeholder 5">
            <a:extLst>
              <a:ext uri="{FF2B5EF4-FFF2-40B4-BE49-F238E27FC236}">
                <a16:creationId xmlns:a16="http://schemas.microsoft.com/office/drawing/2014/main" id="{81A951D7-B8A2-F07A-1E02-EC348E8717D8}"/>
              </a:ext>
            </a:extLst>
          </p:cNvPr>
          <p:cNvSpPr txBox="1">
            <a:spLocks/>
          </p:cNvSpPr>
          <p:nvPr/>
        </p:nvSpPr>
        <p:spPr>
          <a:xfrm>
            <a:off x="6773137" y="6357982"/>
            <a:ext cx="2051194"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Post-Restoration</a:t>
            </a:r>
          </a:p>
        </p:txBody>
      </p:sp>
      <p:sp>
        <p:nvSpPr>
          <p:cNvPr id="6" name="Content Placeholder 5">
            <a:extLst>
              <a:ext uri="{FF2B5EF4-FFF2-40B4-BE49-F238E27FC236}">
                <a16:creationId xmlns:a16="http://schemas.microsoft.com/office/drawing/2014/main" id="{3DBFCE88-733E-236E-9226-CCD4B206F9D1}"/>
              </a:ext>
            </a:extLst>
          </p:cNvPr>
          <p:cNvSpPr txBox="1">
            <a:spLocks/>
          </p:cNvSpPr>
          <p:nvPr/>
        </p:nvSpPr>
        <p:spPr>
          <a:xfrm>
            <a:off x="9382878" y="6357982"/>
            <a:ext cx="1964899"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Pre-Restoration</a:t>
            </a:r>
          </a:p>
        </p:txBody>
      </p:sp>
    </p:spTree>
    <p:extLst>
      <p:ext uri="{BB962C8B-B14F-4D97-AF65-F5344CB8AC3E}">
        <p14:creationId xmlns:p14="http://schemas.microsoft.com/office/powerpoint/2010/main" val="2759047498"/>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a:spLocks noChangeAspect="1" noChangeArrowheads="1"/>
          </p:cNvSpPr>
          <p:nvPr/>
        </p:nvSpPr>
        <p:spPr bwMode="auto">
          <a:xfrm>
            <a:off x="244695" y="297970"/>
            <a:ext cx="10349414" cy="523220"/>
          </a:xfrm>
          <a:prstGeom prst="rect">
            <a:avLst/>
          </a:prstGeom>
          <a:noFill/>
          <a:ln w="9525">
            <a:noFill/>
            <a:miter lim="800000"/>
            <a:headEnd/>
            <a:tailEnd/>
          </a:ln>
          <a:effectLst/>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Misconceptions about Floodplain Restoration</a:t>
            </a:r>
          </a:p>
        </p:txBody>
      </p:sp>
      <p:cxnSp>
        <p:nvCxnSpPr>
          <p:cNvPr id="17" name="Straight Connector 16">
            <a:extLst>
              <a:ext uri="{FF2B5EF4-FFF2-40B4-BE49-F238E27FC236}">
                <a16:creationId xmlns:a16="http://schemas.microsoft.com/office/drawing/2014/main" id="{21739283-6CD9-44BF-924D-64801E825F02}"/>
              </a:ext>
            </a:extLst>
          </p:cNvPr>
          <p:cNvCxnSpPr>
            <a:cxnSpLocks/>
          </p:cNvCxnSpPr>
          <p:nvPr/>
        </p:nvCxnSpPr>
        <p:spPr>
          <a:xfrm>
            <a:off x="-6352" y="877127"/>
            <a:ext cx="10988388"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359F31A-6001-421E-9A1A-6818AFEED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2" name="Rectangle 1">
            <a:extLst>
              <a:ext uri="{FF2B5EF4-FFF2-40B4-BE49-F238E27FC236}">
                <a16:creationId xmlns:a16="http://schemas.microsoft.com/office/drawing/2014/main" id="{3118BEE6-A45C-88F3-336A-05A5295ACBD9}"/>
              </a:ext>
            </a:extLst>
          </p:cNvPr>
          <p:cNvSpPr>
            <a:spLocks noChangeAspect="1" noChangeArrowheads="1"/>
          </p:cNvSpPr>
          <p:nvPr/>
        </p:nvSpPr>
        <p:spPr bwMode="auto">
          <a:xfrm>
            <a:off x="1533308" y="3081271"/>
            <a:ext cx="9261071" cy="1077218"/>
          </a:xfrm>
          <a:prstGeom prst="rect">
            <a:avLst/>
          </a:prstGeom>
          <a:noFill/>
          <a:ln w="9525">
            <a:noFill/>
            <a:miter lim="800000"/>
            <a:headEnd/>
            <a:tailEnd/>
          </a:ln>
          <a:effectLst/>
        </p:spPr>
        <p:txBody>
          <a:bodyPr wrap="square">
            <a:spAutoFit/>
          </a:bodyPr>
          <a:lstStyle/>
          <a:p>
            <a:r>
              <a:rPr lang="en-US" sz="3200" dirty="0">
                <a:solidFill>
                  <a:srgbClr val="92D050"/>
                </a:solidFill>
                <a:latin typeface="Arial" panose="020B0604020202020204" pitchFamily="34" charset="0"/>
                <a:cs typeface="Arial" panose="020B0604020202020204" pitchFamily="34" charset="0"/>
              </a:rPr>
              <a:t>Forested floodplains are more stable than floodplains with primarily herbaceous vegetation.</a:t>
            </a:r>
          </a:p>
        </p:txBody>
      </p:sp>
    </p:spTree>
    <p:extLst>
      <p:ext uri="{BB962C8B-B14F-4D97-AF65-F5344CB8AC3E}">
        <p14:creationId xmlns:p14="http://schemas.microsoft.com/office/powerpoint/2010/main" val="344494546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3" b="30417"/>
          <a:stretch/>
        </p:blipFill>
        <p:spPr>
          <a:xfrm>
            <a:off x="0" y="-1"/>
            <a:ext cx="5728548" cy="342899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6680" r="31960" b="-1"/>
          <a:stretch/>
        </p:blipFill>
        <p:spPr>
          <a:xfrm>
            <a:off x="0" y="3429001"/>
            <a:ext cx="5728548" cy="3429000"/>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5011" r="25854" b="-1"/>
          <a:stretch/>
        </p:blipFill>
        <p:spPr>
          <a:xfrm>
            <a:off x="5728549" y="-27292"/>
            <a:ext cx="6463452" cy="6885292"/>
          </a:xfrm>
          <a:prstGeom prst="rect">
            <a:avLst/>
          </a:prstGeom>
        </p:spPr>
      </p:pic>
      <p:pic>
        <p:nvPicPr>
          <p:cNvPr id="7" name="Picture 6">
            <a:extLst>
              <a:ext uri="{FF2B5EF4-FFF2-40B4-BE49-F238E27FC236}">
                <a16:creationId xmlns:a16="http://schemas.microsoft.com/office/drawing/2014/main" id="{263838F0-A772-4A1B-9837-C824F02DBFF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Tree>
    <p:extLst>
      <p:ext uri="{BB962C8B-B14F-4D97-AF65-F5344CB8AC3E}">
        <p14:creationId xmlns:p14="http://schemas.microsoft.com/office/powerpoint/2010/main" val="1976113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ream in the woods&#10;&#10;Description automatically generated">
            <a:extLst>
              <a:ext uri="{FF2B5EF4-FFF2-40B4-BE49-F238E27FC236}">
                <a16:creationId xmlns:a16="http://schemas.microsoft.com/office/drawing/2014/main" id="{808157C3-ABBA-6A2C-E925-E2A00B3093E9}"/>
              </a:ext>
            </a:extLst>
          </p:cNvPr>
          <p:cNvPicPr>
            <a:picLocks noChangeAspect="1"/>
          </p:cNvPicPr>
          <p:nvPr/>
        </p:nvPicPr>
        <p:blipFill rotWithShape="1">
          <a:blip r:embed="rId3">
            <a:extLst>
              <a:ext uri="{28A0092B-C50C-407E-A947-70E740481C1C}">
                <a14:useLocalDpi xmlns:a14="http://schemas.microsoft.com/office/drawing/2010/main" val="0"/>
              </a:ext>
            </a:extLst>
          </a:blip>
          <a:srcRect t="5861" b="9568"/>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3F0F6CA-0A09-4E2C-9ABA-7D9FEE512E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2" name="Picture 1" descr="A stream running through a forest&#10;&#10;Description automatically generated">
            <a:extLst>
              <a:ext uri="{FF2B5EF4-FFF2-40B4-BE49-F238E27FC236}">
                <a16:creationId xmlns:a16="http://schemas.microsoft.com/office/drawing/2014/main" id="{6CC8C0D9-BEFF-39F9-8009-D6A1EBE424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9" y="-22540"/>
            <a:ext cx="12188951" cy="6880540"/>
          </a:xfrm>
          <a:prstGeom prst="rect">
            <a:avLst/>
          </a:prstGeom>
        </p:spPr>
      </p:pic>
    </p:spTree>
    <p:extLst>
      <p:ext uri="{BB962C8B-B14F-4D97-AF65-F5344CB8AC3E}">
        <p14:creationId xmlns:p14="http://schemas.microsoft.com/office/powerpoint/2010/main" val="17513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iver with trees around it&#10;&#10;Description automatically generated">
            <a:extLst>
              <a:ext uri="{FF2B5EF4-FFF2-40B4-BE49-F238E27FC236}">
                <a16:creationId xmlns:a16="http://schemas.microsoft.com/office/drawing/2014/main" id="{F99D59C1-97AE-B458-78FD-EDE07315A49E}"/>
              </a:ext>
            </a:extLst>
          </p:cNvPr>
          <p:cNvPicPr>
            <a:picLocks noChangeAspect="1"/>
          </p:cNvPicPr>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A02D8D8-747B-41A4-131A-B37C29AA63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4" name="Picture 3" descr="A body of water with trees and plants&#10;&#10;Description automatically generated">
            <a:extLst>
              <a:ext uri="{FF2B5EF4-FFF2-40B4-BE49-F238E27FC236}">
                <a16:creationId xmlns:a16="http://schemas.microsoft.com/office/drawing/2014/main" id="{BAB37248-9E9A-9EE3-9F07-1C064402BE93}"/>
              </a:ext>
            </a:extLst>
          </p:cNvPr>
          <p:cNvPicPr>
            <a:picLocks noChangeAspect="1"/>
          </p:cNvPicPr>
          <p:nvPr/>
        </p:nvPicPr>
        <p:blipFill rotWithShape="1">
          <a:blip r:embed="rId5">
            <a:extLst>
              <a:ext uri="{28A0092B-C50C-407E-A947-70E740481C1C}">
                <a14:useLocalDpi xmlns:a14="http://schemas.microsoft.com/office/drawing/2010/main" val="0"/>
              </a:ext>
            </a:extLst>
          </a:blip>
          <a:srcRect t="4511" b="20503"/>
          <a:stretch/>
        </p:blipFill>
        <p:spPr>
          <a:xfrm>
            <a:off x="-1504" y="0"/>
            <a:ext cx="12191980" cy="6856718"/>
          </a:xfrm>
          <a:prstGeom prst="rect">
            <a:avLst/>
          </a:prstGeom>
        </p:spPr>
      </p:pic>
    </p:spTree>
    <p:extLst>
      <p:ext uri="{BB962C8B-B14F-4D97-AF65-F5344CB8AC3E}">
        <p14:creationId xmlns:p14="http://schemas.microsoft.com/office/powerpoint/2010/main" val="2508193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4E765C40-1A5C-9A84-44D9-0FFCDD50E1BB}"/>
              </a:ext>
            </a:extLst>
          </p:cNvPr>
          <p:cNvPicPr>
            <a:picLocks noChangeAspect="1"/>
          </p:cNvPicPr>
          <p:nvPr/>
        </p:nvPicPr>
        <p:blipFill rotWithShape="1">
          <a:blip r:embed="rId3">
            <a:extLst>
              <a:ext uri="{28A0092B-C50C-407E-A947-70E740481C1C}">
                <a14:useLocalDpi xmlns:a14="http://schemas.microsoft.com/office/drawing/2010/main" val="0"/>
              </a:ext>
            </a:extLst>
          </a:blip>
          <a:srcRect t="9957" b="15057"/>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3F0F6CA-0A09-4E2C-9ABA-7D9FEE512E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Tree>
    <p:extLst>
      <p:ext uri="{BB962C8B-B14F-4D97-AF65-F5344CB8AC3E}">
        <p14:creationId xmlns:p14="http://schemas.microsoft.com/office/powerpoint/2010/main" val="9113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a:spLocks noChangeAspect="1" noChangeArrowheads="1"/>
          </p:cNvSpPr>
          <p:nvPr/>
        </p:nvSpPr>
        <p:spPr bwMode="auto">
          <a:xfrm>
            <a:off x="244695" y="297970"/>
            <a:ext cx="10349414" cy="523220"/>
          </a:xfrm>
          <a:prstGeom prst="rect">
            <a:avLst/>
          </a:prstGeom>
          <a:noFill/>
          <a:ln w="9525">
            <a:noFill/>
            <a:miter lim="800000"/>
            <a:headEnd/>
            <a:tailEnd/>
          </a:ln>
          <a:effectLst/>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Misconceptions about Floodplain Restoration</a:t>
            </a:r>
          </a:p>
        </p:txBody>
      </p:sp>
      <p:cxnSp>
        <p:nvCxnSpPr>
          <p:cNvPr id="17" name="Straight Connector 16">
            <a:extLst>
              <a:ext uri="{FF2B5EF4-FFF2-40B4-BE49-F238E27FC236}">
                <a16:creationId xmlns:a16="http://schemas.microsoft.com/office/drawing/2014/main" id="{21739283-6CD9-44BF-924D-64801E825F02}"/>
              </a:ext>
            </a:extLst>
          </p:cNvPr>
          <p:cNvCxnSpPr>
            <a:cxnSpLocks/>
          </p:cNvCxnSpPr>
          <p:nvPr/>
        </p:nvCxnSpPr>
        <p:spPr>
          <a:xfrm>
            <a:off x="-6352" y="877127"/>
            <a:ext cx="10988388"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359F31A-6001-421E-9A1A-6818AFEED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2" name="Rectangle 1">
            <a:extLst>
              <a:ext uri="{FF2B5EF4-FFF2-40B4-BE49-F238E27FC236}">
                <a16:creationId xmlns:a16="http://schemas.microsoft.com/office/drawing/2014/main" id="{3118BEE6-A45C-88F3-336A-05A5295ACBD9}"/>
              </a:ext>
            </a:extLst>
          </p:cNvPr>
          <p:cNvSpPr>
            <a:spLocks noChangeAspect="1" noChangeArrowheads="1"/>
          </p:cNvSpPr>
          <p:nvPr/>
        </p:nvSpPr>
        <p:spPr bwMode="auto">
          <a:xfrm>
            <a:off x="1579491" y="2878071"/>
            <a:ext cx="8737528" cy="1569660"/>
          </a:xfrm>
          <a:prstGeom prst="rect">
            <a:avLst/>
          </a:prstGeom>
          <a:noFill/>
          <a:ln w="9525">
            <a:noFill/>
            <a:miter lim="800000"/>
            <a:headEnd/>
            <a:tailEnd/>
          </a:ln>
          <a:effectLst/>
        </p:spPr>
        <p:txBody>
          <a:bodyPr wrap="square">
            <a:spAutoFit/>
          </a:bodyPr>
          <a:lstStyle/>
          <a:p>
            <a:r>
              <a:rPr lang="en-US" sz="3200" dirty="0">
                <a:solidFill>
                  <a:srgbClr val="92D050"/>
                </a:solidFill>
                <a:latin typeface="Arial" panose="020B0604020202020204" pitchFamily="34" charset="0"/>
                <a:cs typeface="Arial" panose="020B0604020202020204" pitchFamily="34" charset="0"/>
              </a:rPr>
              <a:t>Floodplain restoration projects cause warming of surface waters because the existing canopy is eliminated.</a:t>
            </a:r>
          </a:p>
        </p:txBody>
      </p:sp>
    </p:spTree>
    <p:extLst>
      <p:ext uri="{BB962C8B-B14F-4D97-AF65-F5344CB8AC3E}">
        <p14:creationId xmlns:p14="http://schemas.microsoft.com/office/powerpoint/2010/main" val="157075275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ream in a grassy area&#10;&#10;Description automatically generated">
            <a:extLst>
              <a:ext uri="{FF2B5EF4-FFF2-40B4-BE49-F238E27FC236}">
                <a16:creationId xmlns:a16="http://schemas.microsoft.com/office/drawing/2014/main" id="{DB133D0A-B534-8086-1314-F686DFCC3117}"/>
              </a:ext>
            </a:extLst>
          </p:cNvPr>
          <p:cNvPicPr>
            <a:picLocks noChangeAspect="1"/>
          </p:cNvPicPr>
          <p:nvPr/>
        </p:nvPicPr>
        <p:blipFill rotWithShape="1">
          <a:blip r:embed="rId3">
            <a:extLst>
              <a:ext uri="{28A0092B-C50C-407E-A947-70E740481C1C}">
                <a14:useLocalDpi xmlns:a14="http://schemas.microsoft.com/office/drawing/2010/main" val="0"/>
              </a:ext>
            </a:extLst>
          </a:blip>
          <a:srcRect t="10023" b="15240"/>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3F0F6CA-0A09-4E2C-9ABA-7D9FEE512E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Tree>
    <p:extLst>
      <p:ext uri="{BB962C8B-B14F-4D97-AF65-F5344CB8AC3E}">
        <p14:creationId xmlns:p14="http://schemas.microsoft.com/office/powerpoint/2010/main" val="1937729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ream running through a forest&#10;&#10;Description automatically generated">
            <a:extLst>
              <a:ext uri="{FF2B5EF4-FFF2-40B4-BE49-F238E27FC236}">
                <a16:creationId xmlns:a16="http://schemas.microsoft.com/office/drawing/2014/main" id="{4527B3B9-AB08-E2DB-1979-4DD93D5407FF}"/>
              </a:ext>
            </a:extLst>
          </p:cNvPr>
          <p:cNvPicPr>
            <a:picLocks noChangeAspect="1"/>
          </p:cNvPicPr>
          <p:nvPr/>
        </p:nvPicPr>
        <p:blipFill rotWithShape="1">
          <a:blip r:embed="rId3">
            <a:extLst>
              <a:ext uri="{28A0092B-C50C-407E-A947-70E740481C1C}">
                <a14:useLocalDpi xmlns:a14="http://schemas.microsoft.com/office/drawing/2010/main" val="0"/>
              </a:ext>
            </a:extLst>
          </a:blip>
          <a:srcRect t="6650" b="18364"/>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3F0F6CA-0A09-4E2C-9ABA-7D9FEE512E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Tree>
    <p:extLst>
      <p:ext uri="{BB962C8B-B14F-4D97-AF65-F5344CB8AC3E}">
        <p14:creationId xmlns:p14="http://schemas.microsoft.com/office/powerpoint/2010/main" val="2964600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p:cNvSpPr>
            <a:spLocks noChangeAspect="1" noChangeArrowheads="1"/>
          </p:cNvSpPr>
          <p:nvPr/>
        </p:nvSpPr>
        <p:spPr bwMode="auto">
          <a:xfrm>
            <a:off x="244695" y="297970"/>
            <a:ext cx="10349414" cy="523220"/>
          </a:xfrm>
          <a:prstGeom prst="rect">
            <a:avLst/>
          </a:prstGeom>
          <a:noFill/>
          <a:ln w="9525">
            <a:noFill/>
            <a:miter lim="800000"/>
            <a:headEnd/>
            <a:tailEnd/>
          </a:ln>
          <a:effectLst/>
        </p:spPr>
        <p:txBody>
          <a:bodyPr wrap="square">
            <a:spAutoFit/>
          </a:bodyPr>
          <a:lstStyle/>
          <a:p>
            <a:r>
              <a:rPr lang="en-US" sz="2800" dirty="0">
                <a:solidFill>
                  <a:schemeClr val="bg1"/>
                </a:solidFill>
                <a:latin typeface="Arial" panose="020B0604020202020204" pitchFamily="34" charset="0"/>
                <a:cs typeface="Arial" panose="020B0604020202020204" pitchFamily="34" charset="0"/>
              </a:rPr>
              <a:t>Misconceptions about Floodplain Restoration</a:t>
            </a:r>
          </a:p>
        </p:txBody>
      </p:sp>
      <p:cxnSp>
        <p:nvCxnSpPr>
          <p:cNvPr id="17" name="Straight Connector 16">
            <a:extLst>
              <a:ext uri="{FF2B5EF4-FFF2-40B4-BE49-F238E27FC236}">
                <a16:creationId xmlns:a16="http://schemas.microsoft.com/office/drawing/2014/main" id="{21739283-6CD9-44BF-924D-64801E825F02}"/>
              </a:ext>
            </a:extLst>
          </p:cNvPr>
          <p:cNvCxnSpPr>
            <a:cxnSpLocks/>
          </p:cNvCxnSpPr>
          <p:nvPr/>
        </p:nvCxnSpPr>
        <p:spPr>
          <a:xfrm>
            <a:off x="-6352" y="877127"/>
            <a:ext cx="10988388"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359F31A-6001-421E-9A1A-6818AFEED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2" name="Rectangle 1">
            <a:extLst>
              <a:ext uri="{FF2B5EF4-FFF2-40B4-BE49-F238E27FC236}">
                <a16:creationId xmlns:a16="http://schemas.microsoft.com/office/drawing/2014/main" id="{3118BEE6-A45C-88F3-336A-05A5295ACBD9}"/>
              </a:ext>
            </a:extLst>
          </p:cNvPr>
          <p:cNvSpPr>
            <a:spLocks noChangeAspect="1" noChangeArrowheads="1"/>
          </p:cNvSpPr>
          <p:nvPr/>
        </p:nvSpPr>
        <p:spPr bwMode="auto">
          <a:xfrm>
            <a:off x="453229" y="3136612"/>
            <a:ext cx="11285542" cy="584775"/>
          </a:xfrm>
          <a:prstGeom prst="rect">
            <a:avLst/>
          </a:prstGeom>
          <a:noFill/>
          <a:ln w="9525">
            <a:noFill/>
            <a:miter lim="800000"/>
            <a:headEnd/>
            <a:tailEnd/>
          </a:ln>
          <a:effectLst/>
        </p:spPr>
        <p:txBody>
          <a:bodyPr wrap="square">
            <a:spAutoFit/>
          </a:bodyPr>
          <a:lstStyle/>
          <a:p>
            <a:r>
              <a:rPr lang="en-US" sz="3200" dirty="0">
                <a:solidFill>
                  <a:srgbClr val="92D050"/>
                </a:solidFill>
                <a:latin typeface="Arial" panose="020B0604020202020204" pitchFamily="34" charset="0"/>
                <a:cs typeface="Arial" panose="020B0604020202020204" pitchFamily="34" charset="0"/>
              </a:rPr>
              <a:t>Floodplain restoration is applicable to all sites and situations.</a:t>
            </a:r>
          </a:p>
        </p:txBody>
      </p:sp>
    </p:spTree>
    <p:extLst>
      <p:ext uri="{BB962C8B-B14F-4D97-AF65-F5344CB8AC3E}">
        <p14:creationId xmlns:p14="http://schemas.microsoft.com/office/powerpoint/2010/main" val="1030289837"/>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tream running through a forest&#10;&#10;Description automatically generated">
            <a:extLst>
              <a:ext uri="{FF2B5EF4-FFF2-40B4-BE49-F238E27FC236}">
                <a16:creationId xmlns:a16="http://schemas.microsoft.com/office/drawing/2014/main" id="{5C2DC409-9E59-116D-8AA5-446FCB264EB3}"/>
              </a:ext>
            </a:extLst>
          </p:cNvPr>
          <p:cNvPicPr>
            <a:picLocks noChangeAspect="1"/>
          </p:cNvPicPr>
          <p:nvPr/>
        </p:nvPicPr>
        <p:blipFill rotWithShape="1">
          <a:blip r:embed="rId3">
            <a:extLst>
              <a:ext uri="{28A0092B-C50C-407E-A947-70E740481C1C}">
                <a14:useLocalDpi xmlns:a14="http://schemas.microsoft.com/office/drawing/2010/main" val="0"/>
              </a:ext>
            </a:extLst>
          </a:blip>
          <a:srcRect t="6912" b="85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074DF217-7BD2-71BA-2C8B-B9746E3EAB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3" name="Picture 2" descr="A river with rocks and trees&#10;&#10;Description automatically generated">
            <a:extLst>
              <a:ext uri="{FF2B5EF4-FFF2-40B4-BE49-F238E27FC236}">
                <a16:creationId xmlns:a16="http://schemas.microsoft.com/office/drawing/2014/main" id="{0D62F4D1-D2BE-00C0-13A8-5AFBDF6B45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65496" cy="6858000"/>
          </a:xfrm>
          <a:prstGeom prst="rect">
            <a:avLst/>
          </a:prstGeom>
        </p:spPr>
      </p:pic>
      <p:pic>
        <p:nvPicPr>
          <p:cNvPr id="4" name="Picture 3">
            <a:extLst>
              <a:ext uri="{FF2B5EF4-FFF2-40B4-BE49-F238E27FC236}">
                <a16:creationId xmlns:a16="http://schemas.microsoft.com/office/drawing/2014/main" id="{97C320BF-4F7F-B62A-9305-3E9BD7402080}"/>
              </a:ext>
            </a:extLst>
          </p:cNvPr>
          <p:cNvPicPr>
            <a:picLocks noChangeAspect="1"/>
          </p:cNvPicPr>
          <p:nvPr/>
        </p:nvPicPr>
        <p:blipFill rotWithShape="1">
          <a:blip r:embed="rId6">
            <a:extLst>
              <a:ext uri="{28A0092B-C50C-407E-A947-70E740481C1C}">
                <a14:useLocalDpi xmlns:a14="http://schemas.microsoft.com/office/drawing/2010/main" val="0"/>
              </a:ext>
            </a:extLst>
          </a:blip>
          <a:srcRect t="12342" b="12672"/>
          <a:stretch/>
        </p:blipFill>
        <p:spPr>
          <a:xfrm>
            <a:off x="-1524" y="0"/>
            <a:ext cx="12191980" cy="6856718"/>
          </a:xfrm>
          <a:prstGeom prst="rect">
            <a:avLst/>
          </a:prstGeom>
        </p:spPr>
      </p:pic>
    </p:spTree>
    <p:extLst>
      <p:ext uri="{BB962C8B-B14F-4D97-AF65-F5344CB8AC3E}">
        <p14:creationId xmlns:p14="http://schemas.microsoft.com/office/powerpoint/2010/main" val="29122583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assy area with trees and water&#10;&#10;Description automatically generated">
            <a:extLst>
              <a:ext uri="{FF2B5EF4-FFF2-40B4-BE49-F238E27FC236}">
                <a16:creationId xmlns:a16="http://schemas.microsoft.com/office/drawing/2014/main" id="{12589A54-4019-6E20-51D7-2B00991C71F6}"/>
              </a:ext>
            </a:extLst>
          </p:cNvPr>
          <p:cNvPicPr>
            <a:picLocks noChangeAspect="1"/>
          </p:cNvPicPr>
          <p:nvPr/>
        </p:nvPicPr>
        <p:blipFill rotWithShape="1">
          <a:blip r:embed="rId3">
            <a:extLst>
              <a:ext uri="{28A0092B-C50C-407E-A947-70E740481C1C}">
                <a14:useLocalDpi xmlns:a14="http://schemas.microsoft.com/office/drawing/2010/main" val="0"/>
              </a:ext>
            </a:extLst>
          </a:blip>
          <a:srcRect t="934" b="24080"/>
          <a:stretch/>
        </p:blipFill>
        <p:spPr>
          <a:xfrm rot="10800000">
            <a:off x="20" y="1282"/>
            <a:ext cx="12191980" cy="6856718"/>
          </a:xfrm>
          <a:prstGeom prst="rect">
            <a:avLst/>
          </a:prstGeom>
        </p:spPr>
      </p:pic>
      <p:pic>
        <p:nvPicPr>
          <p:cNvPr id="2" name="Picture 1">
            <a:extLst>
              <a:ext uri="{FF2B5EF4-FFF2-40B4-BE49-F238E27FC236}">
                <a16:creationId xmlns:a16="http://schemas.microsoft.com/office/drawing/2014/main" id="{074DF217-7BD2-71BA-2C8B-B9746E3EAB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4" name="Picture 3" descr="A stream running through a grassy area&#10;&#10;Description automatically generated">
            <a:extLst>
              <a:ext uri="{FF2B5EF4-FFF2-40B4-BE49-F238E27FC236}">
                <a16:creationId xmlns:a16="http://schemas.microsoft.com/office/drawing/2014/main" id="{EAABD0EA-B99C-0F7E-641A-FA0B5C6B58BF}"/>
              </a:ext>
            </a:extLst>
          </p:cNvPr>
          <p:cNvPicPr>
            <a:picLocks noChangeAspect="1"/>
          </p:cNvPicPr>
          <p:nvPr/>
        </p:nvPicPr>
        <p:blipFill rotWithShape="1">
          <a:blip r:embed="rId5">
            <a:extLst>
              <a:ext uri="{28A0092B-C50C-407E-A947-70E740481C1C}">
                <a14:useLocalDpi xmlns:a14="http://schemas.microsoft.com/office/drawing/2010/main" val="0"/>
              </a:ext>
            </a:extLst>
          </a:blip>
          <a:srcRect t="665" b="24349"/>
          <a:stretch/>
        </p:blipFill>
        <p:spPr>
          <a:xfrm>
            <a:off x="20" y="1282"/>
            <a:ext cx="12191980" cy="6856718"/>
          </a:xfrm>
          <a:prstGeom prst="rect">
            <a:avLst/>
          </a:prstGeom>
        </p:spPr>
      </p:pic>
    </p:spTree>
    <p:extLst>
      <p:ext uri="{BB962C8B-B14F-4D97-AF65-F5344CB8AC3E}">
        <p14:creationId xmlns:p14="http://schemas.microsoft.com/office/powerpoint/2010/main" val="11804645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14C164-40D0-4B84-868B-3995E06AA4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cxnSp>
        <p:nvCxnSpPr>
          <p:cNvPr id="15" name="Straight Connector 14">
            <a:extLst>
              <a:ext uri="{FF2B5EF4-FFF2-40B4-BE49-F238E27FC236}">
                <a16:creationId xmlns:a16="http://schemas.microsoft.com/office/drawing/2014/main" id="{545C5AE6-D7B5-43C8-AEA1-938017689E54}"/>
              </a:ext>
            </a:extLst>
          </p:cNvPr>
          <p:cNvCxnSpPr>
            <a:cxnSpLocks/>
          </p:cNvCxnSpPr>
          <p:nvPr/>
        </p:nvCxnSpPr>
        <p:spPr>
          <a:xfrm>
            <a:off x="-6352" y="877127"/>
            <a:ext cx="11246781"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582C1-2C7F-45F9-746E-DA1B46B089E3}"/>
              </a:ext>
            </a:extLst>
          </p:cNvPr>
          <p:cNvSpPr>
            <a:spLocks noChangeAspect="1" noChangeArrowheads="1"/>
          </p:cNvSpPr>
          <p:nvPr/>
        </p:nvSpPr>
        <p:spPr bwMode="auto">
          <a:xfrm>
            <a:off x="100361" y="235069"/>
            <a:ext cx="8885237" cy="523220"/>
          </a:xfrm>
          <a:prstGeom prst="rect">
            <a:avLst/>
          </a:prstGeom>
          <a:noFill/>
          <a:ln w="9525">
            <a:noFill/>
            <a:miter lim="800000"/>
            <a:headEnd/>
            <a:tailEnd/>
          </a:ln>
          <a:effectLst/>
        </p:spPr>
        <p:txBody>
          <a:bodyPr>
            <a:spAutoFit/>
          </a:bodyPr>
          <a:lstStyle/>
          <a:p>
            <a:r>
              <a:rPr lang="en-US" sz="2800" dirty="0">
                <a:solidFill>
                  <a:srgbClr val="56575B"/>
                </a:solidFill>
                <a:latin typeface="Arial" panose="020B0604020202020204" pitchFamily="34" charset="0"/>
                <a:cs typeface="Arial" panose="020B0604020202020204" pitchFamily="34" charset="0"/>
              </a:rPr>
              <a:t>2D Modeling</a:t>
            </a:r>
          </a:p>
        </p:txBody>
      </p:sp>
      <p:sp>
        <p:nvSpPr>
          <p:cNvPr id="6" name="Content Placeholder 5">
            <a:extLst>
              <a:ext uri="{FF2B5EF4-FFF2-40B4-BE49-F238E27FC236}">
                <a16:creationId xmlns:a16="http://schemas.microsoft.com/office/drawing/2014/main" id="{F91D1E14-776A-6FC5-3723-715295419DD7}"/>
              </a:ext>
            </a:extLst>
          </p:cNvPr>
          <p:cNvSpPr txBox="1">
            <a:spLocks/>
          </p:cNvSpPr>
          <p:nvPr/>
        </p:nvSpPr>
        <p:spPr>
          <a:xfrm>
            <a:off x="10480693" y="5495129"/>
            <a:ext cx="1289195"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Proposed</a:t>
            </a:r>
          </a:p>
        </p:txBody>
      </p:sp>
      <p:sp>
        <p:nvSpPr>
          <p:cNvPr id="7" name="Content Placeholder 5">
            <a:extLst>
              <a:ext uri="{FF2B5EF4-FFF2-40B4-BE49-F238E27FC236}">
                <a16:creationId xmlns:a16="http://schemas.microsoft.com/office/drawing/2014/main" id="{7C87C51B-A24B-4588-3BC4-9DAF2399BADC}"/>
              </a:ext>
            </a:extLst>
          </p:cNvPr>
          <p:cNvSpPr txBox="1">
            <a:spLocks/>
          </p:cNvSpPr>
          <p:nvPr/>
        </p:nvSpPr>
        <p:spPr>
          <a:xfrm>
            <a:off x="4115430" y="5355411"/>
            <a:ext cx="1289195"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Existing</a:t>
            </a:r>
          </a:p>
        </p:txBody>
      </p:sp>
      <p:pic>
        <p:nvPicPr>
          <p:cNvPr id="3" name="Picture 2" descr="A close-up of a colorful map&#10;&#10;Description automatically generated">
            <a:extLst>
              <a:ext uri="{FF2B5EF4-FFF2-40B4-BE49-F238E27FC236}">
                <a16:creationId xmlns:a16="http://schemas.microsoft.com/office/drawing/2014/main" id="{A79F4D0F-0885-184E-D50A-C7A2668EB0C6}"/>
              </a:ext>
            </a:extLst>
          </p:cNvPr>
          <p:cNvPicPr>
            <a:picLocks noChangeAspect="1"/>
          </p:cNvPicPr>
          <p:nvPr/>
        </p:nvPicPr>
        <p:blipFill rotWithShape="1">
          <a:blip r:embed="rId4">
            <a:extLst>
              <a:ext uri="{28A0092B-C50C-407E-A947-70E740481C1C}">
                <a14:useLocalDpi xmlns:a14="http://schemas.microsoft.com/office/drawing/2010/main" val="0"/>
              </a:ext>
            </a:extLst>
          </a:blip>
          <a:srcRect l="26113" t="24675" r="28893" b="14319"/>
          <a:stretch/>
        </p:blipFill>
        <p:spPr>
          <a:xfrm>
            <a:off x="311221" y="1121588"/>
            <a:ext cx="4609696" cy="4831155"/>
          </a:xfrm>
          <a:prstGeom prst="rect">
            <a:avLst/>
          </a:prstGeom>
        </p:spPr>
      </p:pic>
      <p:pic>
        <p:nvPicPr>
          <p:cNvPr id="11" name="Picture 10" descr="A map of a river&#10;&#10;Description automatically generated with medium confidence">
            <a:extLst>
              <a:ext uri="{FF2B5EF4-FFF2-40B4-BE49-F238E27FC236}">
                <a16:creationId xmlns:a16="http://schemas.microsoft.com/office/drawing/2014/main" id="{F21FE253-68A3-855F-1EC8-B07A164FD031}"/>
              </a:ext>
            </a:extLst>
          </p:cNvPr>
          <p:cNvPicPr>
            <a:picLocks noChangeAspect="1"/>
          </p:cNvPicPr>
          <p:nvPr/>
        </p:nvPicPr>
        <p:blipFill rotWithShape="1">
          <a:blip r:embed="rId5">
            <a:extLst>
              <a:ext uri="{28A0092B-C50C-407E-A947-70E740481C1C}">
                <a14:useLocalDpi xmlns:a14="http://schemas.microsoft.com/office/drawing/2010/main" val="0"/>
              </a:ext>
            </a:extLst>
          </a:blip>
          <a:srcRect l="26233" t="23876" r="16366" b="19073"/>
          <a:stretch/>
        </p:blipFill>
        <p:spPr>
          <a:xfrm>
            <a:off x="5481109" y="1121588"/>
            <a:ext cx="6288779" cy="4831154"/>
          </a:xfrm>
          <a:prstGeom prst="rect">
            <a:avLst/>
          </a:prstGeom>
        </p:spPr>
      </p:pic>
    </p:spTree>
    <p:extLst>
      <p:ext uri="{BB962C8B-B14F-4D97-AF65-F5344CB8AC3E}">
        <p14:creationId xmlns:p14="http://schemas.microsoft.com/office/powerpoint/2010/main" val="134873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landscape&#10;&#10;Description automatically generated">
            <a:extLst>
              <a:ext uri="{FF2B5EF4-FFF2-40B4-BE49-F238E27FC236}">
                <a16:creationId xmlns:a16="http://schemas.microsoft.com/office/drawing/2014/main" id="{48893686-9372-9BAC-BD6E-969F95636372}"/>
              </a:ext>
            </a:extLst>
          </p:cNvPr>
          <p:cNvPicPr>
            <a:picLocks noChangeAspect="1"/>
          </p:cNvPicPr>
          <p:nvPr/>
        </p:nvPicPr>
        <p:blipFill rotWithShape="1">
          <a:blip r:embed="rId3">
            <a:extLst>
              <a:ext uri="{28A0092B-C50C-407E-A947-70E740481C1C}">
                <a14:useLocalDpi xmlns:a14="http://schemas.microsoft.com/office/drawing/2010/main" val="0"/>
              </a:ext>
            </a:extLst>
          </a:blip>
          <a:srcRect l="4729" t="-1" r="8916" b="-1"/>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9014C164-40D0-4B84-868B-3995E06AA4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cxnSp>
        <p:nvCxnSpPr>
          <p:cNvPr id="15" name="Straight Connector 14">
            <a:extLst>
              <a:ext uri="{FF2B5EF4-FFF2-40B4-BE49-F238E27FC236}">
                <a16:creationId xmlns:a16="http://schemas.microsoft.com/office/drawing/2014/main" id="{545C5AE6-D7B5-43C8-AEA1-938017689E54}"/>
              </a:ext>
            </a:extLst>
          </p:cNvPr>
          <p:cNvCxnSpPr>
            <a:cxnSpLocks/>
          </p:cNvCxnSpPr>
          <p:nvPr/>
        </p:nvCxnSpPr>
        <p:spPr>
          <a:xfrm>
            <a:off x="-6352" y="877127"/>
            <a:ext cx="9373376"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582C1-2C7F-45F9-746E-DA1B46B089E3}"/>
              </a:ext>
            </a:extLst>
          </p:cNvPr>
          <p:cNvSpPr>
            <a:spLocks noChangeAspect="1" noChangeArrowheads="1"/>
          </p:cNvSpPr>
          <p:nvPr/>
        </p:nvSpPr>
        <p:spPr bwMode="auto">
          <a:xfrm>
            <a:off x="237717" y="176954"/>
            <a:ext cx="8885237" cy="523220"/>
          </a:xfrm>
          <a:prstGeom prst="rect">
            <a:avLst/>
          </a:prstGeom>
          <a:noFill/>
          <a:ln w="9525">
            <a:noFill/>
            <a:miter lim="800000"/>
            <a:headEnd/>
            <a:tailEnd/>
          </a:ln>
          <a:effectLst/>
        </p:spPr>
        <p:txBody>
          <a:bodyPr>
            <a:spAutoFit/>
          </a:bodyPr>
          <a:lstStyle/>
          <a:p>
            <a:r>
              <a:rPr lang="en-US" sz="2800" dirty="0">
                <a:solidFill>
                  <a:srgbClr val="56575B"/>
                </a:solidFill>
                <a:latin typeface="Arial" panose="020B0604020202020204" pitchFamily="34" charset="0"/>
                <a:cs typeface="Arial" panose="020B0604020202020204" pitchFamily="34" charset="0"/>
              </a:rPr>
              <a:t>Impaired Condition</a:t>
            </a:r>
          </a:p>
        </p:txBody>
      </p:sp>
    </p:spTree>
    <p:extLst>
      <p:ext uri="{BB962C8B-B14F-4D97-AF65-F5344CB8AC3E}">
        <p14:creationId xmlns:p14="http://schemas.microsoft.com/office/powerpoint/2010/main" val="151237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ap&#10;&#10;Description automatically generated">
            <a:extLst>
              <a:ext uri="{FF2B5EF4-FFF2-40B4-BE49-F238E27FC236}">
                <a16:creationId xmlns:a16="http://schemas.microsoft.com/office/drawing/2014/main" id="{6B5549FB-3B37-1E4F-098E-9F54EEE69F46}"/>
              </a:ext>
            </a:extLst>
          </p:cNvPr>
          <p:cNvPicPr>
            <a:picLocks noChangeAspect="1"/>
          </p:cNvPicPr>
          <p:nvPr/>
        </p:nvPicPr>
        <p:blipFill rotWithShape="1">
          <a:blip r:embed="rId3">
            <a:extLst>
              <a:ext uri="{28A0092B-C50C-407E-A947-70E740481C1C}">
                <a14:useLocalDpi xmlns:a14="http://schemas.microsoft.com/office/drawing/2010/main" val="0"/>
              </a:ext>
            </a:extLst>
          </a:blip>
          <a:srcRect l="12076" t="25264" r="20677" b="14874"/>
          <a:stretch/>
        </p:blipFill>
        <p:spPr>
          <a:xfrm>
            <a:off x="5967663" y="1512001"/>
            <a:ext cx="6224337" cy="4282773"/>
          </a:xfrm>
          <a:prstGeom prst="rect">
            <a:avLst/>
          </a:prstGeom>
        </p:spPr>
      </p:pic>
      <p:pic>
        <p:nvPicPr>
          <p:cNvPr id="13" name="Picture 12">
            <a:extLst>
              <a:ext uri="{FF2B5EF4-FFF2-40B4-BE49-F238E27FC236}">
                <a16:creationId xmlns:a16="http://schemas.microsoft.com/office/drawing/2014/main" id="{9014C164-40D0-4B84-868B-3995E06AA4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57945" y="5927122"/>
            <a:ext cx="546213" cy="835923"/>
          </a:xfrm>
          <a:prstGeom prst="rect">
            <a:avLst/>
          </a:prstGeom>
          <a:ln w="57150">
            <a:noFill/>
          </a:ln>
        </p:spPr>
      </p:pic>
      <p:cxnSp>
        <p:nvCxnSpPr>
          <p:cNvPr id="15" name="Straight Connector 14">
            <a:extLst>
              <a:ext uri="{FF2B5EF4-FFF2-40B4-BE49-F238E27FC236}">
                <a16:creationId xmlns:a16="http://schemas.microsoft.com/office/drawing/2014/main" id="{545C5AE6-D7B5-43C8-AEA1-938017689E54}"/>
              </a:ext>
            </a:extLst>
          </p:cNvPr>
          <p:cNvCxnSpPr>
            <a:cxnSpLocks/>
          </p:cNvCxnSpPr>
          <p:nvPr/>
        </p:nvCxnSpPr>
        <p:spPr>
          <a:xfrm>
            <a:off x="-6352" y="877127"/>
            <a:ext cx="11246781"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582C1-2C7F-45F9-746E-DA1B46B089E3}"/>
              </a:ext>
            </a:extLst>
          </p:cNvPr>
          <p:cNvSpPr>
            <a:spLocks noChangeAspect="1" noChangeArrowheads="1"/>
          </p:cNvSpPr>
          <p:nvPr/>
        </p:nvSpPr>
        <p:spPr bwMode="auto">
          <a:xfrm>
            <a:off x="100361" y="235069"/>
            <a:ext cx="8885237" cy="523220"/>
          </a:xfrm>
          <a:prstGeom prst="rect">
            <a:avLst/>
          </a:prstGeom>
          <a:noFill/>
          <a:ln w="9525">
            <a:noFill/>
            <a:miter lim="800000"/>
            <a:headEnd/>
            <a:tailEnd/>
          </a:ln>
          <a:effectLst/>
        </p:spPr>
        <p:txBody>
          <a:bodyPr>
            <a:spAutoFit/>
          </a:bodyPr>
          <a:lstStyle/>
          <a:p>
            <a:r>
              <a:rPr lang="en-US" sz="2800" dirty="0">
                <a:solidFill>
                  <a:srgbClr val="56575B"/>
                </a:solidFill>
                <a:latin typeface="Arial" panose="020B0604020202020204" pitchFamily="34" charset="0"/>
                <a:cs typeface="Arial" panose="020B0604020202020204" pitchFamily="34" charset="0"/>
              </a:rPr>
              <a:t>2D Modeling</a:t>
            </a:r>
          </a:p>
        </p:txBody>
      </p:sp>
      <p:pic>
        <p:nvPicPr>
          <p:cNvPr id="5" name="Picture 4" descr="A close-up of a map&#10;&#10;Description automatically generated">
            <a:extLst>
              <a:ext uri="{FF2B5EF4-FFF2-40B4-BE49-F238E27FC236}">
                <a16:creationId xmlns:a16="http://schemas.microsoft.com/office/drawing/2014/main" id="{1762E063-E6E8-9047-533B-77AA51C48991}"/>
              </a:ext>
            </a:extLst>
          </p:cNvPr>
          <p:cNvPicPr>
            <a:picLocks noChangeAspect="1"/>
          </p:cNvPicPr>
          <p:nvPr/>
        </p:nvPicPr>
        <p:blipFill rotWithShape="1">
          <a:blip r:embed="rId5">
            <a:extLst>
              <a:ext uri="{28A0092B-C50C-407E-A947-70E740481C1C}">
                <a14:useLocalDpi xmlns:a14="http://schemas.microsoft.com/office/drawing/2010/main" val="0"/>
              </a:ext>
            </a:extLst>
          </a:blip>
          <a:srcRect l="26414" t="27895" r="18323" b="20878"/>
          <a:stretch/>
        </p:blipFill>
        <p:spPr>
          <a:xfrm>
            <a:off x="0" y="1512001"/>
            <a:ext cx="5867302" cy="4202855"/>
          </a:xfrm>
          <a:prstGeom prst="rect">
            <a:avLst/>
          </a:prstGeom>
        </p:spPr>
      </p:pic>
      <p:sp>
        <p:nvSpPr>
          <p:cNvPr id="8" name="Content Placeholder 5">
            <a:extLst>
              <a:ext uri="{FF2B5EF4-FFF2-40B4-BE49-F238E27FC236}">
                <a16:creationId xmlns:a16="http://schemas.microsoft.com/office/drawing/2014/main" id="{26A2EB05-0DD1-0ECA-68F5-F3769D3A0E23}"/>
              </a:ext>
            </a:extLst>
          </p:cNvPr>
          <p:cNvSpPr txBox="1">
            <a:spLocks/>
          </p:cNvSpPr>
          <p:nvPr/>
        </p:nvSpPr>
        <p:spPr>
          <a:xfrm>
            <a:off x="-6352" y="1544181"/>
            <a:ext cx="1289195"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Existing</a:t>
            </a:r>
          </a:p>
        </p:txBody>
      </p:sp>
      <p:sp>
        <p:nvSpPr>
          <p:cNvPr id="9" name="Content Placeholder 5">
            <a:extLst>
              <a:ext uri="{FF2B5EF4-FFF2-40B4-BE49-F238E27FC236}">
                <a16:creationId xmlns:a16="http://schemas.microsoft.com/office/drawing/2014/main" id="{10C0B496-0398-AB89-1BFA-21A2B231F6C7}"/>
              </a:ext>
            </a:extLst>
          </p:cNvPr>
          <p:cNvSpPr txBox="1">
            <a:spLocks/>
          </p:cNvSpPr>
          <p:nvPr/>
        </p:nvSpPr>
        <p:spPr>
          <a:xfrm>
            <a:off x="6096000" y="1532085"/>
            <a:ext cx="1289195" cy="381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solidFill>
                  <a:schemeClr val="bg1"/>
                </a:solidFill>
              </a:rPr>
              <a:t>Proposed</a:t>
            </a:r>
          </a:p>
        </p:txBody>
      </p:sp>
    </p:spTree>
    <p:extLst>
      <p:ext uri="{BB962C8B-B14F-4D97-AF65-F5344CB8AC3E}">
        <p14:creationId xmlns:p14="http://schemas.microsoft.com/office/powerpoint/2010/main" val="411237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4A084A-2EE4-4B54-B3BA-B46C8FE41189}"/>
              </a:ext>
            </a:extLst>
          </p:cNvPr>
          <p:cNvSpPr txBox="1">
            <a:spLocks/>
          </p:cNvSpPr>
          <p:nvPr/>
        </p:nvSpPr>
        <p:spPr>
          <a:xfrm>
            <a:off x="-245330" y="1099112"/>
            <a:ext cx="5174166" cy="5624178"/>
          </a:xfrm>
          <a:prstGeom prst="rect">
            <a:avLst/>
          </a:prstGeom>
          <a:solidFill>
            <a:schemeClr val="bg1"/>
          </a:solidFill>
          <a:effectLst/>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900" dirty="0">
                <a:solidFill>
                  <a:srgbClr val="56575B"/>
                </a:solidFill>
                <a:latin typeface="Arial" panose="020B0604020202020204" pitchFamily="34" charset="0"/>
                <a:cs typeface="Arial" panose="020B0604020202020204" pitchFamily="34" charset="0"/>
              </a:rPr>
              <a:t>Historical Assessment</a:t>
            </a:r>
          </a:p>
          <a:p>
            <a:pPr lvl="1"/>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Identify Constraints</a:t>
            </a:r>
          </a:p>
          <a:p>
            <a:pPr marL="457200" lvl="1" indent="0">
              <a:buNone/>
            </a:pPr>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Subsurface Assessment </a:t>
            </a:r>
          </a:p>
          <a:p>
            <a:pPr marL="457200" lvl="1" indent="0">
              <a:buNone/>
            </a:pPr>
            <a:r>
              <a:rPr lang="en-US" sz="1900" dirty="0">
                <a:solidFill>
                  <a:srgbClr val="56575B"/>
                </a:solidFill>
                <a:latin typeface="Arial" panose="020B0604020202020204" pitchFamily="34" charset="0"/>
                <a:cs typeface="Arial" panose="020B0604020202020204" pitchFamily="34" charset="0"/>
              </a:rPr>
              <a:t>	(trenches, </a:t>
            </a:r>
            <a:r>
              <a:rPr lang="en-US" sz="1900" dirty="0" err="1">
                <a:solidFill>
                  <a:srgbClr val="56575B"/>
                </a:solidFill>
                <a:latin typeface="Arial" panose="020B0604020202020204" pitchFamily="34" charset="0"/>
                <a:cs typeface="Arial" panose="020B0604020202020204" pitchFamily="34" charset="0"/>
              </a:rPr>
              <a:t>geoprobes</a:t>
            </a:r>
            <a:r>
              <a:rPr lang="en-US" sz="1900" dirty="0">
                <a:solidFill>
                  <a:srgbClr val="56575B"/>
                </a:solidFill>
                <a:latin typeface="Arial" panose="020B0604020202020204" pitchFamily="34" charset="0"/>
                <a:cs typeface="Arial" panose="020B0604020202020204" pitchFamily="34" charset="0"/>
              </a:rPr>
              <a:t>, tile probes)</a:t>
            </a:r>
          </a:p>
          <a:p>
            <a:pPr marL="457200" lvl="1" indent="0">
              <a:buNone/>
            </a:pPr>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2D Modeling</a:t>
            </a:r>
          </a:p>
          <a:p>
            <a:pPr marL="457200" lvl="1" indent="0">
              <a:buNone/>
            </a:pPr>
            <a:r>
              <a:rPr lang="en-US" sz="1900" dirty="0">
                <a:solidFill>
                  <a:srgbClr val="56575B"/>
                </a:solidFill>
                <a:latin typeface="Arial" panose="020B0604020202020204" pitchFamily="34" charset="0"/>
                <a:cs typeface="Arial" panose="020B0604020202020204" pitchFamily="34" charset="0"/>
              </a:rPr>
              <a:t>	(shear stress, velocity, flow depth)</a:t>
            </a:r>
          </a:p>
          <a:p>
            <a:pPr lvl="1"/>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Floodplain First, then Channel</a:t>
            </a:r>
          </a:p>
          <a:p>
            <a:pPr lvl="1"/>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Close Attention to Tie-Ins</a:t>
            </a:r>
          </a:p>
          <a:p>
            <a:pPr lvl="1"/>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Reliable Grade Control </a:t>
            </a:r>
          </a:p>
          <a:p>
            <a:pPr lvl="1"/>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Push Boundaries</a:t>
            </a:r>
          </a:p>
          <a:p>
            <a:pPr lvl="1"/>
            <a:endParaRPr lang="en-US" sz="1900" dirty="0">
              <a:solidFill>
                <a:srgbClr val="56575B"/>
              </a:solidFill>
              <a:latin typeface="Arial" panose="020B0604020202020204" pitchFamily="34" charset="0"/>
              <a:cs typeface="Arial" panose="020B0604020202020204" pitchFamily="34" charset="0"/>
            </a:endParaRPr>
          </a:p>
          <a:p>
            <a:pPr lvl="1"/>
            <a:r>
              <a:rPr lang="en-US" sz="1900" dirty="0">
                <a:solidFill>
                  <a:srgbClr val="56575B"/>
                </a:solidFill>
                <a:latin typeface="Arial" panose="020B0604020202020204" pitchFamily="34" charset="0"/>
                <a:cs typeface="Arial" panose="020B0604020202020204" pitchFamily="34" charset="0"/>
              </a:rPr>
              <a:t>Respect the Science</a:t>
            </a:r>
          </a:p>
          <a:p>
            <a:pPr marL="457200" lvl="1" indent="0">
              <a:buFont typeface="Arial" panose="020B0604020202020204" pitchFamily="34" charset="0"/>
              <a:buNone/>
            </a:pPr>
            <a:endParaRPr lang="en-US" dirty="0">
              <a:solidFill>
                <a:srgbClr val="56575B"/>
              </a:solidFill>
              <a:latin typeface="Arial" panose="020B0604020202020204" pitchFamily="34" charset="0"/>
              <a:cs typeface="Arial" panose="020B0604020202020204" pitchFamily="34" charset="0"/>
            </a:endParaRPr>
          </a:p>
        </p:txBody>
      </p:sp>
      <p:pic>
        <p:nvPicPr>
          <p:cNvPr id="16" name="Picture 15" descr="A stream running through a grassy area&#10;&#10;Description automatically generated">
            <a:extLst>
              <a:ext uri="{FF2B5EF4-FFF2-40B4-BE49-F238E27FC236}">
                <a16:creationId xmlns:a16="http://schemas.microsoft.com/office/drawing/2014/main" id="{2C538D43-4E89-69DA-41C8-3B6220D61D9F}"/>
              </a:ext>
            </a:extLst>
          </p:cNvPr>
          <p:cNvPicPr>
            <a:picLocks noChangeAspect="1"/>
          </p:cNvPicPr>
          <p:nvPr/>
        </p:nvPicPr>
        <p:blipFill rotWithShape="1">
          <a:blip r:embed="rId3">
            <a:extLst>
              <a:ext uri="{28A0092B-C50C-407E-A947-70E740481C1C}">
                <a14:useLocalDpi xmlns:a14="http://schemas.microsoft.com/office/drawing/2010/main" val="0"/>
              </a:ext>
            </a:extLst>
          </a:blip>
          <a:srcRect l="17520"/>
          <a:stretch/>
        </p:blipFill>
        <p:spPr>
          <a:xfrm>
            <a:off x="4650058" y="0"/>
            <a:ext cx="7541941" cy="6858000"/>
          </a:xfrm>
          <a:prstGeom prst="rect">
            <a:avLst/>
          </a:prstGeom>
        </p:spPr>
      </p:pic>
      <p:pic>
        <p:nvPicPr>
          <p:cNvPr id="13" name="Picture 12">
            <a:extLst>
              <a:ext uri="{FF2B5EF4-FFF2-40B4-BE49-F238E27FC236}">
                <a16:creationId xmlns:a16="http://schemas.microsoft.com/office/drawing/2014/main" id="{9014C164-40D0-4B84-868B-3995E06AA4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cxnSp>
        <p:nvCxnSpPr>
          <p:cNvPr id="15" name="Straight Connector 14">
            <a:extLst>
              <a:ext uri="{FF2B5EF4-FFF2-40B4-BE49-F238E27FC236}">
                <a16:creationId xmlns:a16="http://schemas.microsoft.com/office/drawing/2014/main" id="{545C5AE6-D7B5-43C8-AEA1-938017689E54}"/>
              </a:ext>
            </a:extLst>
          </p:cNvPr>
          <p:cNvCxnSpPr>
            <a:cxnSpLocks/>
          </p:cNvCxnSpPr>
          <p:nvPr/>
        </p:nvCxnSpPr>
        <p:spPr>
          <a:xfrm>
            <a:off x="-6352" y="877127"/>
            <a:ext cx="4523776"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582C1-2C7F-45F9-746E-DA1B46B089E3}"/>
              </a:ext>
            </a:extLst>
          </p:cNvPr>
          <p:cNvSpPr>
            <a:spLocks noChangeAspect="1" noChangeArrowheads="1"/>
          </p:cNvSpPr>
          <p:nvPr/>
        </p:nvSpPr>
        <p:spPr bwMode="auto">
          <a:xfrm>
            <a:off x="100361" y="235069"/>
            <a:ext cx="8885237" cy="523220"/>
          </a:xfrm>
          <a:prstGeom prst="rect">
            <a:avLst/>
          </a:prstGeom>
          <a:noFill/>
          <a:ln w="9525">
            <a:noFill/>
            <a:miter lim="800000"/>
            <a:headEnd/>
            <a:tailEnd/>
          </a:ln>
          <a:effectLst/>
        </p:spPr>
        <p:txBody>
          <a:bodyPr>
            <a:spAutoFit/>
          </a:bodyPr>
          <a:lstStyle/>
          <a:p>
            <a:r>
              <a:rPr lang="en-US" sz="2800" dirty="0">
                <a:solidFill>
                  <a:srgbClr val="56575B"/>
                </a:solidFill>
                <a:latin typeface="Arial" panose="020B0604020202020204" pitchFamily="34" charset="0"/>
                <a:cs typeface="Arial" panose="020B0604020202020204" pitchFamily="34" charset="0"/>
              </a:rPr>
              <a:t>Keys to Successful Design</a:t>
            </a:r>
          </a:p>
        </p:txBody>
      </p:sp>
    </p:spTree>
    <p:extLst>
      <p:ext uri="{BB962C8B-B14F-4D97-AF65-F5344CB8AC3E}">
        <p14:creationId xmlns:p14="http://schemas.microsoft.com/office/powerpoint/2010/main" val="385373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p:cTn id="1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2">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p:cTn id="1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4" end="4"/>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p:cTn id="25"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2">
                                            <p:txEl>
                                              <p:pRg st="5" end="5"/>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p:cTn id="31"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7" end="7"/>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p:cTn id="37"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8"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39"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40" dur="1000"/>
                                        <p:tgtEl>
                                          <p:spTgt spid="2">
                                            <p:txEl>
                                              <p:pRg st="8" end="8"/>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p:cTn id="43" dur="10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44" dur="1000" fill="hold"/>
                                        <p:tgtEl>
                                          <p:spTgt spid="2">
                                            <p:txEl>
                                              <p:pRg st="10" end="10"/>
                                            </p:txEl>
                                          </p:spTgt>
                                        </p:tgtEl>
                                        <p:attrNameLst>
                                          <p:attrName>ppt_h</p:attrName>
                                        </p:attrNameLst>
                                      </p:cBhvr>
                                      <p:tavLst>
                                        <p:tav tm="0">
                                          <p:val>
                                            <p:fltVal val="0"/>
                                          </p:val>
                                        </p:tav>
                                        <p:tav tm="100000">
                                          <p:val>
                                            <p:strVal val="#ppt_h"/>
                                          </p:val>
                                        </p:tav>
                                      </p:tavLst>
                                    </p:anim>
                                    <p:anim calcmode="lin" valueType="num">
                                      <p:cBhvr>
                                        <p:cTn id="45" dur="1000" fill="hold"/>
                                        <p:tgtEl>
                                          <p:spTgt spid="2">
                                            <p:txEl>
                                              <p:pRg st="10" end="10"/>
                                            </p:txEl>
                                          </p:spTgt>
                                        </p:tgtEl>
                                        <p:attrNameLst>
                                          <p:attrName>style.rotation</p:attrName>
                                        </p:attrNameLst>
                                      </p:cBhvr>
                                      <p:tavLst>
                                        <p:tav tm="0">
                                          <p:val>
                                            <p:fltVal val="90"/>
                                          </p:val>
                                        </p:tav>
                                        <p:tav tm="100000">
                                          <p:val>
                                            <p:fltVal val="0"/>
                                          </p:val>
                                        </p:tav>
                                      </p:tavLst>
                                    </p:anim>
                                    <p:animEffect transition="in" filter="fade">
                                      <p:cBhvr>
                                        <p:cTn id="46" dur="1000"/>
                                        <p:tgtEl>
                                          <p:spTgt spid="2">
                                            <p:txEl>
                                              <p:pRg st="10" end="10"/>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anim calcmode="lin" valueType="num">
                                      <p:cBhvr>
                                        <p:cTn id="49" dur="10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50" dur="1000" fill="hold"/>
                                        <p:tgtEl>
                                          <p:spTgt spid="2">
                                            <p:txEl>
                                              <p:pRg st="12" end="12"/>
                                            </p:txEl>
                                          </p:spTgt>
                                        </p:tgtEl>
                                        <p:attrNameLst>
                                          <p:attrName>ppt_h</p:attrName>
                                        </p:attrNameLst>
                                      </p:cBhvr>
                                      <p:tavLst>
                                        <p:tav tm="0">
                                          <p:val>
                                            <p:fltVal val="0"/>
                                          </p:val>
                                        </p:tav>
                                        <p:tav tm="100000">
                                          <p:val>
                                            <p:strVal val="#ppt_h"/>
                                          </p:val>
                                        </p:tav>
                                      </p:tavLst>
                                    </p:anim>
                                    <p:anim calcmode="lin" valueType="num">
                                      <p:cBhvr>
                                        <p:cTn id="51" dur="1000" fill="hold"/>
                                        <p:tgtEl>
                                          <p:spTgt spid="2">
                                            <p:txEl>
                                              <p:pRg st="12" end="12"/>
                                            </p:txEl>
                                          </p:spTgt>
                                        </p:tgtEl>
                                        <p:attrNameLst>
                                          <p:attrName>style.rotation</p:attrName>
                                        </p:attrNameLst>
                                      </p:cBhvr>
                                      <p:tavLst>
                                        <p:tav tm="0">
                                          <p:val>
                                            <p:fltVal val="90"/>
                                          </p:val>
                                        </p:tav>
                                        <p:tav tm="100000">
                                          <p:val>
                                            <p:fltVal val="0"/>
                                          </p:val>
                                        </p:tav>
                                      </p:tavLst>
                                    </p:anim>
                                    <p:animEffect transition="in" filter="fade">
                                      <p:cBhvr>
                                        <p:cTn id="52" dur="1000"/>
                                        <p:tgtEl>
                                          <p:spTgt spid="2">
                                            <p:txEl>
                                              <p:pRg st="12" end="12"/>
                                            </p:txEl>
                                          </p:spTgt>
                                        </p:tgtEl>
                                      </p:cBhvr>
                                    </p:animEffect>
                                  </p:childTnLst>
                                </p:cTn>
                              </p:par>
                              <p:par>
                                <p:cTn id="53" presetID="31" presetClass="entr" presetSubtype="0" fill="hold" nodeType="with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anim calcmode="lin" valueType="num">
                                      <p:cBhvr>
                                        <p:cTn id="55" dur="10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56" dur="1000" fill="hold"/>
                                        <p:tgtEl>
                                          <p:spTgt spid="2">
                                            <p:txEl>
                                              <p:pRg st="14" end="14"/>
                                            </p:txEl>
                                          </p:spTgt>
                                        </p:tgtEl>
                                        <p:attrNameLst>
                                          <p:attrName>ppt_h</p:attrName>
                                        </p:attrNameLst>
                                      </p:cBhvr>
                                      <p:tavLst>
                                        <p:tav tm="0">
                                          <p:val>
                                            <p:fltVal val="0"/>
                                          </p:val>
                                        </p:tav>
                                        <p:tav tm="100000">
                                          <p:val>
                                            <p:strVal val="#ppt_h"/>
                                          </p:val>
                                        </p:tav>
                                      </p:tavLst>
                                    </p:anim>
                                    <p:anim calcmode="lin" valueType="num">
                                      <p:cBhvr>
                                        <p:cTn id="57" dur="1000" fill="hold"/>
                                        <p:tgtEl>
                                          <p:spTgt spid="2">
                                            <p:txEl>
                                              <p:pRg st="14" end="14"/>
                                            </p:txEl>
                                          </p:spTgt>
                                        </p:tgtEl>
                                        <p:attrNameLst>
                                          <p:attrName>style.rotation</p:attrName>
                                        </p:attrNameLst>
                                      </p:cBhvr>
                                      <p:tavLst>
                                        <p:tav tm="0">
                                          <p:val>
                                            <p:fltVal val="90"/>
                                          </p:val>
                                        </p:tav>
                                        <p:tav tm="100000">
                                          <p:val>
                                            <p:fltVal val="0"/>
                                          </p:val>
                                        </p:tav>
                                      </p:tavLst>
                                    </p:anim>
                                    <p:animEffect transition="in" filter="fade">
                                      <p:cBhvr>
                                        <p:cTn id="58" dur="1000"/>
                                        <p:tgtEl>
                                          <p:spTgt spid="2">
                                            <p:txEl>
                                              <p:pRg st="14" end="14"/>
                                            </p:txEl>
                                          </p:spTgt>
                                        </p:tgtEl>
                                      </p:cBhvr>
                                    </p:animEffect>
                                  </p:childTnLst>
                                </p:cTn>
                              </p:par>
                              <p:par>
                                <p:cTn id="59" presetID="31" presetClass="entr" presetSubtype="0" fill="hold" nodeType="withEffect">
                                  <p:stCondLst>
                                    <p:cond delay="0"/>
                                  </p:stCondLst>
                                  <p:childTnLst>
                                    <p:set>
                                      <p:cBhvr>
                                        <p:cTn id="60" dur="1" fill="hold">
                                          <p:stCondLst>
                                            <p:cond delay="0"/>
                                          </p:stCondLst>
                                        </p:cTn>
                                        <p:tgtEl>
                                          <p:spTgt spid="2">
                                            <p:txEl>
                                              <p:pRg st="16" end="16"/>
                                            </p:txEl>
                                          </p:spTgt>
                                        </p:tgtEl>
                                        <p:attrNameLst>
                                          <p:attrName>style.visibility</p:attrName>
                                        </p:attrNameLst>
                                      </p:cBhvr>
                                      <p:to>
                                        <p:strVal val="visible"/>
                                      </p:to>
                                    </p:set>
                                    <p:anim calcmode="lin" valueType="num">
                                      <p:cBhvr>
                                        <p:cTn id="61" dur="10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62" dur="1000" fill="hold"/>
                                        <p:tgtEl>
                                          <p:spTgt spid="2">
                                            <p:txEl>
                                              <p:pRg st="16" end="16"/>
                                            </p:txEl>
                                          </p:spTgt>
                                        </p:tgtEl>
                                        <p:attrNameLst>
                                          <p:attrName>ppt_h</p:attrName>
                                        </p:attrNameLst>
                                      </p:cBhvr>
                                      <p:tavLst>
                                        <p:tav tm="0">
                                          <p:val>
                                            <p:fltVal val="0"/>
                                          </p:val>
                                        </p:tav>
                                        <p:tav tm="100000">
                                          <p:val>
                                            <p:strVal val="#ppt_h"/>
                                          </p:val>
                                        </p:tav>
                                      </p:tavLst>
                                    </p:anim>
                                    <p:anim calcmode="lin" valueType="num">
                                      <p:cBhvr>
                                        <p:cTn id="63" dur="1000" fill="hold"/>
                                        <p:tgtEl>
                                          <p:spTgt spid="2">
                                            <p:txEl>
                                              <p:pRg st="16" end="16"/>
                                            </p:txEl>
                                          </p:spTgt>
                                        </p:tgtEl>
                                        <p:attrNameLst>
                                          <p:attrName>style.rotation</p:attrName>
                                        </p:attrNameLst>
                                      </p:cBhvr>
                                      <p:tavLst>
                                        <p:tav tm="0">
                                          <p:val>
                                            <p:fltVal val="90"/>
                                          </p:val>
                                        </p:tav>
                                        <p:tav tm="100000">
                                          <p:val>
                                            <p:fltVal val="0"/>
                                          </p:val>
                                        </p:tav>
                                      </p:tavLst>
                                    </p:anim>
                                    <p:animEffect transition="in" filter="fade">
                                      <p:cBhvr>
                                        <p:cTn id="64" dur="1000"/>
                                        <p:tgtEl>
                                          <p:spTgt spid="2">
                                            <p:txEl>
                                              <p:pRg st="16" end="16"/>
                                            </p:txEl>
                                          </p:spTgt>
                                        </p:tgtEl>
                                      </p:cBhvr>
                                    </p:animEffect>
                                  </p:childTnLst>
                                </p:cTn>
                              </p:par>
                              <p:par>
                                <p:cTn id="65" presetID="31" presetClass="entr" presetSubtype="0" fill="hold" nodeType="withEffect">
                                  <p:stCondLst>
                                    <p:cond delay="0"/>
                                  </p:stCondLst>
                                  <p:childTnLst>
                                    <p:set>
                                      <p:cBhvr>
                                        <p:cTn id="66" dur="1" fill="hold">
                                          <p:stCondLst>
                                            <p:cond delay="0"/>
                                          </p:stCondLst>
                                        </p:cTn>
                                        <p:tgtEl>
                                          <p:spTgt spid="2">
                                            <p:txEl>
                                              <p:pRg st="18" end="18"/>
                                            </p:txEl>
                                          </p:spTgt>
                                        </p:tgtEl>
                                        <p:attrNameLst>
                                          <p:attrName>style.visibility</p:attrName>
                                        </p:attrNameLst>
                                      </p:cBhvr>
                                      <p:to>
                                        <p:strVal val="visible"/>
                                      </p:to>
                                    </p:set>
                                    <p:anim calcmode="lin" valueType="num">
                                      <p:cBhvr>
                                        <p:cTn id="67" dur="1000" fill="hold"/>
                                        <p:tgtEl>
                                          <p:spTgt spid="2">
                                            <p:txEl>
                                              <p:pRg st="18" end="18"/>
                                            </p:txEl>
                                          </p:spTgt>
                                        </p:tgtEl>
                                        <p:attrNameLst>
                                          <p:attrName>ppt_w</p:attrName>
                                        </p:attrNameLst>
                                      </p:cBhvr>
                                      <p:tavLst>
                                        <p:tav tm="0">
                                          <p:val>
                                            <p:fltVal val="0"/>
                                          </p:val>
                                        </p:tav>
                                        <p:tav tm="100000">
                                          <p:val>
                                            <p:strVal val="#ppt_w"/>
                                          </p:val>
                                        </p:tav>
                                      </p:tavLst>
                                    </p:anim>
                                    <p:anim calcmode="lin" valueType="num">
                                      <p:cBhvr>
                                        <p:cTn id="68" dur="1000" fill="hold"/>
                                        <p:tgtEl>
                                          <p:spTgt spid="2">
                                            <p:txEl>
                                              <p:pRg st="18" end="18"/>
                                            </p:txEl>
                                          </p:spTgt>
                                        </p:tgtEl>
                                        <p:attrNameLst>
                                          <p:attrName>ppt_h</p:attrName>
                                        </p:attrNameLst>
                                      </p:cBhvr>
                                      <p:tavLst>
                                        <p:tav tm="0">
                                          <p:val>
                                            <p:fltVal val="0"/>
                                          </p:val>
                                        </p:tav>
                                        <p:tav tm="100000">
                                          <p:val>
                                            <p:strVal val="#ppt_h"/>
                                          </p:val>
                                        </p:tav>
                                      </p:tavLst>
                                    </p:anim>
                                    <p:anim calcmode="lin" valueType="num">
                                      <p:cBhvr>
                                        <p:cTn id="69" dur="1000" fill="hold"/>
                                        <p:tgtEl>
                                          <p:spTgt spid="2">
                                            <p:txEl>
                                              <p:pRg st="18" end="18"/>
                                            </p:txEl>
                                          </p:spTgt>
                                        </p:tgtEl>
                                        <p:attrNameLst>
                                          <p:attrName>style.rotation</p:attrName>
                                        </p:attrNameLst>
                                      </p:cBhvr>
                                      <p:tavLst>
                                        <p:tav tm="0">
                                          <p:val>
                                            <p:fltVal val="90"/>
                                          </p:val>
                                        </p:tav>
                                        <p:tav tm="100000">
                                          <p:val>
                                            <p:fltVal val="0"/>
                                          </p:val>
                                        </p:tav>
                                      </p:tavLst>
                                    </p:anim>
                                    <p:animEffect transition="in" filter="fade">
                                      <p:cBhvr>
                                        <p:cTn id="70" dur="10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434421-E3DB-43BC-8453-3CD7468D3B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275"/>
          <a:stretch/>
        </p:blipFill>
        <p:spPr>
          <a:xfrm>
            <a:off x="0" y="-347927"/>
            <a:ext cx="12182475" cy="7205927"/>
          </a:xfrm>
          <a:prstGeom prst="rect">
            <a:avLst/>
          </a:prstGeom>
          <a:solidFill>
            <a:schemeClr val="accent6">
              <a:lumMod val="75000"/>
            </a:schemeClr>
          </a:solidFill>
        </p:spPr>
      </p:pic>
      <p:sp>
        <p:nvSpPr>
          <p:cNvPr id="9" name="Rectangle 8">
            <a:extLst>
              <a:ext uri="{FF2B5EF4-FFF2-40B4-BE49-F238E27FC236}">
                <a16:creationId xmlns:a16="http://schemas.microsoft.com/office/drawing/2014/main" id="{F2359E25-3A44-4601-B149-DD4432EA356A}"/>
              </a:ext>
            </a:extLst>
          </p:cNvPr>
          <p:cNvSpPr/>
          <p:nvPr/>
        </p:nvSpPr>
        <p:spPr>
          <a:xfrm>
            <a:off x="-9525" y="3013115"/>
            <a:ext cx="12192000" cy="2421683"/>
          </a:xfrm>
          <a:prstGeom prst="rect">
            <a:avLst/>
          </a:prstGeom>
          <a:solidFill>
            <a:schemeClr val="tx1">
              <a:alpha val="7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603BED3-8C0B-44A8-8A6C-DD5607A89C06}"/>
              </a:ext>
            </a:extLst>
          </p:cNvPr>
          <p:cNvSpPr txBox="1"/>
          <p:nvPr/>
        </p:nvSpPr>
        <p:spPr>
          <a:xfrm>
            <a:off x="2060703" y="4641575"/>
            <a:ext cx="4943982" cy="523220"/>
          </a:xfrm>
          <a:prstGeom prst="rect">
            <a:avLst/>
          </a:prstGeom>
          <a:noFill/>
        </p:spPr>
        <p:txBody>
          <a:bodyPr wrap="none" rtlCol="0">
            <a:spAutoFit/>
          </a:bodyPr>
          <a:lstStyle/>
          <a:p>
            <a:r>
              <a:rPr lang="en-US" sz="2800" dirty="0">
                <a:solidFill>
                  <a:schemeClr val="bg1"/>
                </a:solidFill>
                <a:latin typeface="Arial" panose="020B0604020202020204" pitchFamily="34" charset="0"/>
                <a:cs typeface="Arial" panose="020B0604020202020204" pitchFamily="34" charset="0"/>
              </a:rPr>
              <a:t>Design  |  Sustain  |  Restore  </a:t>
            </a:r>
          </a:p>
        </p:txBody>
      </p:sp>
      <p:sp>
        <p:nvSpPr>
          <p:cNvPr id="2" name="TextBox 1">
            <a:extLst>
              <a:ext uri="{FF2B5EF4-FFF2-40B4-BE49-F238E27FC236}">
                <a16:creationId xmlns:a16="http://schemas.microsoft.com/office/drawing/2014/main" id="{A40624DC-2FB2-4DEA-8DD6-E2606962D861}"/>
              </a:ext>
            </a:extLst>
          </p:cNvPr>
          <p:cNvSpPr txBox="1"/>
          <p:nvPr/>
        </p:nvSpPr>
        <p:spPr>
          <a:xfrm>
            <a:off x="2042082" y="3129755"/>
            <a:ext cx="9697331" cy="1323439"/>
          </a:xfrm>
          <a:prstGeom prst="rect">
            <a:avLst/>
          </a:prstGeom>
          <a:noFill/>
        </p:spPr>
        <p:txBody>
          <a:bodyPr wrap="square" rtlCol="0">
            <a:spAutoFit/>
          </a:bodyPr>
          <a:lstStyle/>
          <a:p>
            <a:r>
              <a:rPr lang="en-US" sz="4000" dirty="0">
                <a:solidFill>
                  <a:schemeClr val="bg1"/>
                </a:solidFill>
                <a:latin typeface="Arial" panose="020B0604020202020204" pitchFamily="34" charset="0"/>
                <a:cs typeface="Arial" panose="020B0604020202020204" pitchFamily="34" charset="0"/>
              </a:rPr>
              <a:t>Pioneering innovative solutions to </a:t>
            </a:r>
          </a:p>
          <a:p>
            <a:r>
              <a:rPr lang="en-US" sz="4000" dirty="0">
                <a:solidFill>
                  <a:schemeClr val="bg1"/>
                </a:solidFill>
                <a:latin typeface="Arial" panose="020B0604020202020204" pitchFamily="34" charset="0"/>
                <a:cs typeface="Arial" panose="020B0604020202020204" pitchFamily="34" charset="0"/>
              </a:rPr>
              <a:t>water resource management.  </a:t>
            </a:r>
          </a:p>
        </p:txBody>
      </p:sp>
      <p:sp>
        <p:nvSpPr>
          <p:cNvPr id="7" name="Rectangle 6">
            <a:extLst>
              <a:ext uri="{FF2B5EF4-FFF2-40B4-BE49-F238E27FC236}">
                <a16:creationId xmlns:a16="http://schemas.microsoft.com/office/drawing/2014/main" id="{02D4EEE7-D940-4F46-9464-A2EB7A96A317}"/>
              </a:ext>
            </a:extLst>
          </p:cNvPr>
          <p:cNvSpPr/>
          <p:nvPr/>
        </p:nvSpPr>
        <p:spPr>
          <a:xfrm>
            <a:off x="-1" y="3013115"/>
            <a:ext cx="184936" cy="2421684"/>
          </a:xfrm>
          <a:prstGeom prst="rect">
            <a:avLst/>
          </a:prstGeom>
          <a:solidFill>
            <a:srgbClr val="B2BB1E"/>
          </a:solidFill>
          <a:ln>
            <a:solidFill>
              <a:srgbClr val="B2B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31EA861-F196-4579-B7CD-41F57DB6D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53" y="3120353"/>
            <a:ext cx="1442242" cy="2207205"/>
          </a:xfrm>
          <a:prstGeom prst="rect">
            <a:avLst/>
          </a:prstGeom>
        </p:spPr>
      </p:pic>
      <p:sp>
        <p:nvSpPr>
          <p:cNvPr id="3" name="Rectangle 3">
            <a:extLst>
              <a:ext uri="{FF2B5EF4-FFF2-40B4-BE49-F238E27FC236}">
                <a16:creationId xmlns:a16="http://schemas.microsoft.com/office/drawing/2014/main" id="{2C0ACFD8-80AD-4984-6333-724733B7C4A6}"/>
              </a:ext>
            </a:extLst>
          </p:cNvPr>
          <p:cNvSpPr>
            <a:spLocks noChangeArrowheads="1"/>
          </p:cNvSpPr>
          <p:nvPr/>
        </p:nvSpPr>
        <p:spPr bwMode="auto">
          <a:xfrm>
            <a:off x="9919159" y="3967473"/>
            <a:ext cx="2525183" cy="1446550"/>
          </a:xfrm>
          <a:prstGeom prst="rect">
            <a:avLst/>
          </a:prstGeom>
          <a:noFill/>
          <a:ln w="9525">
            <a:noFill/>
            <a:miter lim="800000"/>
            <a:headEnd/>
            <a:tailEnd/>
          </a:ln>
        </p:spPr>
        <p:txBody>
          <a:bodyPr wrap="square">
            <a:spAutoFit/>
          </a:bodyPr>
          <a:lstStyle/>
          <a:p>
            <a:pPr>
              <a:spcBef>
                <a:spcPct val="50000"/>
              </a:spcBef>
            </a:pPr>
            <a:r>
              <a:rPr lang="en-US" sz="1600" dirty="0">
                <a:solidFill>
                  <a:schemeClr val="bg1"/>
                </a:solidFill>
                <a:latin typeface="Arial" panose="020B0604020202020204" pitchFamily="34" charset="0"/>
                <a:cs typeface="Arial" panose="020B0604020202020204" pitchFamily="34" charset="0"/>
              </a:rPr>
              <a:t>Contact:  </a:t>
            </a:r>
          </a:p>
          <a:p>
            <a:pPr>
              <a:spcBef>
                <a:spcPct val="50000"/>
              </a:spcBef>
            </a:pPr>
            <a:r>
              <a:rPr lang="en-US" sz="1600" dirty="0">
                <a:solidFill>
                  <a:schemeClr val="bg1"/>
                </a:solidFill>
                <a:latin typeface="Arial" panose="020B0604020202020204" pitchFamily="34" charset="0"/>
                <a:cs typeface="Arial" panose="020B0604020202020204" pitchFamily="34" charset="0"/>
              </a:rPr>
              <a:t>Ben Uhler</a:t>
            </a:r>
          </a:p>
          <a:p>
            <a:pPr>
              <a:spcBef>
                <a:spcPct val="50000"/>
              </a:spcBef>
            </a:pPr>
            <a:r>
              <a:rPr lang="en-US" sz="1600" dirty="0" err="1">
                <a:solidFill>
                  <a:schemeClr val="bg1"/>
                </a:solidFill>
                <a:latin typeface="Arial" panose="020B0604020202020204" pitchFamily="34" charset="0"/>
                <a:cs typeface="Arial" panose="020B0604020202020204" pitchFamily="34" charset="0"/>
              </a:rPr>
              <a:t>LandStudies</a:t>
            </a:r>
            <a:r>
              <a:rPr lang="en-US" sz="1600" dirty="0">
                <a:solidFill>
                  <a:schemeClr val="bg1"/>
                </a:solidFill>
                <a:latin typeface="Arial" panose="020B0604020202020204" pitchFamily="34" charset="0"/>
                <a:cs typeface="Arial" panose="020B0604020202020204" pitchFamily="34" charset="0"/>
              </a:rPr>
              <a:t>, Inc.</a:t>
            </a:r>
          </a:p>
          <a:p>
            <a:pPr>
              <a:spcBef>
                <a:spcPct val="50000"/>
              </a:spcBef>
            </a:pPr>
            <a:r>
              <a:rPr lang="en-US" sz="1600" dirty="0">
                <a:solidFill>
                  <a:schemeClr val="bg1"/>
                </a:solidFill>
                <a:latin typeface="Arial" panose="020B0604020202020204" pitchFamily="34" charset="0"/>
                <a:cs typeface="Arial" panose="020B0604020202020204" pitchFamily="34" charset="0"/>
              </a:rPr>
              <a:t>ben@landstudies.com</a:t>
            </a:r>
          </a:p>
        </p:txBody>
      </p:sp>
      <p:sp>
        <p:nvSpPr>
          <p:cNvPr id="5" name="Rectangle 4">
            <a:extLst>
              <a:ext uri="{FF2B5EF4-FFF2-40B4-BE49-F238E27FC236}">
                <a16:creationId xmlns:a16="http://schemas.microsoft.com/office/drawing/2014/main" id="{36DC2E62-C681-3717-AFA7-EE4134B5E987}"/>
              </a:ext>
            </a:extLst>
          </p:cNvPr>
          <p:cNvSpPr>
            <a:spLocks noChangeAspect="1" noChangeArrowheads="1"/>
          </p:cNvSpPr>
          <p:nvPr/>
        </p:nvSpPr>
        <p:spPr bwMode="auto">
          <a:xfrm>
            <a:off x="9253339" y="-89774"/>
            <a:ext cx="3060069" cy="707886"/>
          </a:xfrm>
          <a:prstGeom prst="rect">
            <a:avLst/>
          </a:prstGeom>
          <a:noFill/>
          <a:ln w="9525">
            <a:noFill/>
            <a:miter lim="800000"/>
            <a:headEnd/>
            <a:tailEnd/>
          </a:ln>
          <a:effectLst/>
        </p:spPr>
        <p:txBody>
          <a:bodyPr wrap="square">
            <a:spAutoFit/>
          </a:bodyPr>
          <a:lstStyle/>
          <a:p>
            <a:r>
              <a:rPr lang="en-US" sz="4000"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3004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iver running through a forest&#10;&#10;Description automatically generated">
            <a:extLst>
              <a:ext uri="{FF2B5EF4-FFF2-40B4-BE49-F238E27FC236}">
                <a16:creationId xmlns:a16="http://schemas.microsoft.com/office/drawing/2014/main" id="{2564C9F7-3DC0-4DA7-65AA-EB906EC7161F}"/>
              </a:ext>
            </a:extLst>
          </p:cNvPr>
          <p:cNvPicPr>
            <a:picLocks noChangeAspect="1"/>
          </p:cNvPicPr>
          <p:nvPr/>
        </p:nvPicPr>
        <p:blipFill rotWithShape="1">
          <a:blip r:embed="rId3">
            <a:extLst>
              <a:ext uri="{28A0092B-C50C-407E-A947-70E740481C1C}">
                <a14:useLocalDpi xmlns:a14="http://schemas.microsoft.com/office/drawing/2010/main" val="0"/>
              </a:ext>
            </a:extLst>
          </a:blip>
          <a:srcRect l="3287" t="-912" r="8919" b="918"/>
          <a:stretch/>
        </p:blipFill>
        <p:spPr>
          <a:xfrm>
            <a:off x="-203200" y="1"/>
            <a:ext cx="12395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014C164-40D0-4B84-868B-3995E06AA4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cxnSp>
        <p:nvCxnSpPr>
          <p:cNvPr id="15" name="Straight Connector 14">
            <a:extLst>
              <a:ext uri="{FF2B5EF4-FFF2-40B4-BE49-F238E27FC236}">
                <a16:creationId xmlns:a16="http://schemas.microsoft.com/office/drawing/2014/main" id="{545C5AE6-D7B5-43C8-AEA1-938017689E54}"/>
              </a:ext>
            </a:extLst>
          </p:cNvPr>
          <p:cNvCxnSpPr>
            <a:cxnSpLocks/>
          </p:cNvCxnSpPr>
          <p:nvPr/>
        </p:nvCxnSpPr>
        <p:spPr>
          <a:xfrm>
            <a:off x="3367668" y="773851"/>
            <a:ext cx="8675327" cy="0"/>
          </a:xfrm>
          <a:prstGeom prst="line">
            <a:avLst/>
          </a:prstGeom>
          <a:ln>
            <a:solidFill>
              <a:srgbClr val="A7AD3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B0582C1-2C7F-45F9-746E-DA1B46B089E3}"/>
              </a:ext>
            </a:extLst>
          </p:cNvPr>
          <p:cNvSpPr>
            <a:spLocks noChangeAspect="1" noChangeArrowheads="1"/>
          </p:cNvSpPr>
          <p:nvPr/>
        </p:nvSpPr>
        <p:spPr bwMode="auto">
          <a:xfrm>
            <a:off x="2722860" y="131612"/>
            <a:ext cx="8885237" cy="523220"/>
          </a:xfrm>
          <a:prstGeom prst="rect">
            <a:avLst/>
          </a:prstGeom>
          <a:noFill/>
          <a:ln w="9525">
            <a:noFill/>
            <a:miter lim="800000"/>
            <a:headEnd/>
            <a:tailEnd/>
          </a:ln>
          <a:effectLst/>
        </p:spPr>
        <p:txBody>
          <a:bodyPr>
            <a:spAutoFit/>
          </a:bodyPr>
          <a:lstStyle/>
          <a:p>
            <a:pPr algn="r"/>
            <a:r>
              <a:rPr lang="en-US" sz="2800" dirty="0">
                <a:solidFill>
                  <a:srgbClr val="56575B"/>
                </a:solidFill>
                <a:latin typeface="Arial" panose="020B0604020202020204" pitchFamily="34" charset="0"/>
                <a:cs typeface="Arial" panose="020B0604020202020204" pitchFamily="34" charset="0"/>
              </a:rPr>
              <a:t>Natural Condition</a:t>
            </a:r>
          </a:p>
        </p:txBody>
      </p:sp>
      <p:pic>
        <p:nvPicPr>
          <p:cNvPr id="5" name="Picture 4" descr="A beaver sitting on logs&#10;&#10;Description automatically generated">
            <a:extLst>
              <a:ext uri="{FF2B5EF4-FFF2-40B4-BE49-F238E27FC236}">
                <a16:creationId xmlns:a16="http://schemas.microsoft.com/office/drawing/2014/main" id="{2A7B163E-CBDC-5713-09A3-6674E125C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2574" y="4439517"/>
            <a:ext cx="445513" cy="435031"/>
          </a:xfrm>
          <a:prstGeom prst="rect">
            <a:avLst/>
          </a:prstGeom>
          <a:effectLst>
            <a:softEdge rad="88900"/>
          </a:effectLst>
        </p:spPr>
      </p:pic>
      <p:pic>
        <p:nvPicPr>
          <p:cNvPr id="6" name="Picture 5" descr="A beaver sitting on logs&#10;&#10;Description automatically generated">
            <a:extLst>
              <a:ext uri="{FF2B5EF4-FFF2-40B4-BE49-F238E27FC236}">
                <a16:creationId xmlns:a16="http://schemas.microsoft.com/office/drawing/2014/main" id="{2F569CF9-41D6-F4F8-12E0-E6983811C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604" y="5431499"/>
            <a:ext cx="668376" cy="652650"/>
          </a:xfrm>
          <a:prstGeom prst="rect">
            <a:avLst/>
          </a:prstGeom>
          <a:effectLst>
            <a:softEdge rad="127000"/>
          </a:effectLst>
        </p:spPr>
      </p:pic>
      <p:pic>
        <p:nvPicPr>
          <p:cNvPr id="7" name="Picture 6" descr="A beaver sitting on logs&#10;&#10;Description automatically generated">
            <a:extLst>
              <a:ext uri="{FF2B5EF4-FFF2-40B4-BE49-F238E27FC236}">
                <a16:creationId xmlns:a16="http://schemas.microsoft.com/office/drawing/2014/main" id="{A918C140-BF21-9D2C-7AED-E468BA7FF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6680" y="4140878"/>
            <a:ext cx="305834" cy="298639"/>
          </a:xfrm>
          <a:prstGeom prst="rect">
            <a:avLst/>
          </a:prstGeom>
          <a:effectLst>
            <a:softEdge rad="63500"/>
          </a:effectLst>
        </p:spPr>
      </p:pic>
    </p:spTree>
    <p:extLst>
      <p:ext uri="{BB962C8B-B14F-4D97-AF65-F5344CB8AC3E}">
        <p14:creationId xmlns:p14="http://schemas.microsoft.com/office/powerpoint/2010/main" val="207638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iver running through a forest&#10;&#10;Description automatically generated">
            <a:extLst>
              <a:ext uri="{FF2B5EF4-FFF2-40B4-BE49-F238E27FC236}">
                <a16:creationId xmlns:a16="http://schemas.microsoft.com/office/drawing/2014/main" id="{3ED90AD0-6EBA-7AFD-113D-136FB884E93B}"/>
              </a:ext>
            </a:extLst>
          </p:cNvPr>
          <p:cNvPicPr>
            <a:picLocks noChangeAspect="1"/>
          </p:cNvPicPr>
          <p:nvPr/>
        </p:nvPicPr>
        <p:blipFill rotWithShape="1">
          <a:blip r:embed="rId4">
            <a:extLst>
              <a:ext uri="{28A0092B-C50C-407E-A947-70E740481C1C}">
                <a14:useLocalDpi xmlns:a14="http://schemas.microsoft.com/office/drawing/2010/main" val="0"/>
              </a:ext>
            </a:extLst>
          </a:blip>
          <a:srcRect l="3287" t="-912" r="8919" b="918"/>
          <a:stretch/>
        </p:blipFill>
        <p:spPr>
          <a:xfrm>
            <a:off x="0" y="43542"/>
            <a:ext cx="12395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A diagram of a landscape&#10;&#10;Description automatically generated">
            <a:extLst>
              <a:ext uri="{FF2B5EF4-FFF2-40B4-BE49-F238E27FC236}">
                <a16:creationId xmlns:a16="http://schemas.microsoft.com/office/drawing/2014/main" id="{74AB520F-559D-5760-E324-F1B223BFADF7}"/>
              </a:ext>
            </a:extLst>
          </p:cNvPr>
          <p:cNvPicPr>
            <a:picLocks noChangeAspect="1"/>
          </p:cNvPicPr>
          <p:nvPr/>
        </p:nvPicPr>
        <p:blipFill rotWithShape="1">
          <a:blip r:embed="rId5">
            <a:extLst>
              <a:ext uri="{28A0092B-C50C-407E-A947-70E740481C1C}">
                <a14:useLocalDpi xmlns:a14="http://schemas.microsoft.com/office/drawing/2010/main" val="0"/>
              </a:ext>
            </a:extLst>
          </a:blip>
          <a:srcRect l="49551" t="-1" r="8916" b="-1"/>
          <a:stretch/>
        </p:blipFill>
        <p:spPr>
          <a:xfrm>
            <a:off x="6353642" y="87084"/>
            <a:ext cx="6041558" cy="6858000"/>
          </a:xfrm>
          <a:prstGeom prst="rect">
            <a:avLst/>
          </a:prstGeom>
        </p:spPr>
      </p:pic>
      <p:pic>
        <p:nvPicPr>
          <p:cNvPr id="7" name="Picture 6">
            <a:extLst>
              <a:ext uri="{FF2B5EF4-FFF2-40B4-BE49-F238E27FC236}">
                <a16:creationId xmlns:a16="http://schemas.microsoft.com/office/drawing/2014/main" id="{CCB3C440-F28B-E679-8EBF-AAAC0AF6090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3" name="Picture 2">
            <a:extLst>
              <a:ext uri="{FF2B5EF4-FFF2-40B4-BE49-F238E27FC236}">
                <a16:creationId xmlns:a16="http://schemas.microsoft.com/office/drawing/2014/main" id="{BEEBD8CB-D389-EF16-DD8A-C2AB91C57A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cxnSp>
        <p:nvCxnSpPr>
          <p:cNvPr id="14" name="Straight Connector 13">
            <a:extLst>
              <a:ext uri="{FF2B5EF4-FFF2-40B4-BE49-F238E27FC236}">
                <a16:creationId xmlns:a16="http://schemas.microsoft.com/office/drawing/2014/main" id="{58736DD8-944B-B1E4-B9C6-95D28FB07ABF}"/>
              </a:ext>
            </a:extLst>
          </p:cNvPr>
          <p:cNvCxnSpPr>
            <a:cxnSpLocks/>
          </p:cNvCxnSpPr>
          <p:nvPr/>
        </p:nvCxnSpPr>
        <p:spPr>
          <a:xfrm>
            <a:off x="6328228" y="0"/>
            <a:ext cx="0" cy="694508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DD2FD42-19B6-A570-D77E-889CA1644B3F}"/>
              </a:ext>
            </a:extLst>
          </p:cNvPr>
          <p:cNvSpPr txBox="1">
            <a:spLocks/>
          </p:cNvSpPr>
          <p:nvPr/>
        </p:nvSpPr>
        <p:spPr>
          <a:xfrm>
            <a:off x="2665280" y="2820718"/>
            <a:ext cx="7325893" cy="988632"/>
          </a:xfrm>
          <a:prstGeom prst="rect">
            <a:avLst/>
          </a:prstGeom>
          <a:solidFill>
            <a:srgbClr val="FFFF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21208">
              <a:spcAft>
                <a:spcPts val="600"/>
              </a:spcAft>
            </a:pPr>
            <a:r>
              <a:rPr lang="en-US" sz="2800" b="1" dirty="0"/>
              <a:t>"</a:t>
            </a:r>
            <a:r>
              <a:rPr lang="en-US" sz="2800" b="1" u="sng" dirty="0"/>
              <a:t>return</a:t>
            </a:r>
            <a:r>
              <a:rPr lang="en-US" sz="2800" b="1" dirty="0"/>
              <a:t> </a:t>
            </a:r>
            <a:r>
              <a:rPr lang="en-US" sz="2800" dirty="0"/>
              <a:t>of an ecosystem to a close approximation of its condition prior to disturbance."</a:t>
            </a:r>
          </a:p>
        </p:txBody>
      </p:sp>
      <p:sp>
        <p:nvSpPr>
          <p:cNvPr id="9" name="Title 1">
            <a:extLst>
              <a:ext uri="{FF2B5EF4-FFF2-40B4-BE49-F238E27FC236}">
                <a16:creationId xmlns:a16="http://schemas.microsoft.com/office/drawing/2014/main" id="{7A554D1B-9C75-4E5F-CEBD-22CD2D446C3D}"/>
              </a:ext>
            </a:extLst>
          </p:cNvPr>
          <p:cNvSpPr txBox="1">
            <a:spLocks/>
          </p:cNvSpPr>
          <p:nvPr/>
        </p:nvSpPr>
        <p:spPr>
          <a:xfrm>
            <a:off x="4891520" y="2338736"/>
            <a:ext cx="2873412" cy="481982"/>
          </a:xfrm>
          <a:prstGeom prst="rect">
            <a:avLst/>
          </a:prstGeom>
          <a:solidFill>
            <a:srgbClr val="FFFFFF"/>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haroni" panose="020F0502020204030204" pitchFamily="2" charset="-79"/>
                <a:ea typeface="ADLaM Display" panose="020F0502020204030204" pitchFamily="2" charset="0"/>
                <a:cs typeface="Aharoni" panose="020F0502020204030204" pitchFamily="2" charset="-79"/>
              </a:rPr>
              <a:t>RESTORATION</a:t>
            </a:r>
            <a:r>
              <a:rPr lang="en-US" sz="2800" b="1" dirty="0">
                <a:latin typeface="Aharoni" panose="020F0502020204030204" pitchFamily="2" charset="-79"/>
                <a:ea typeface="ADLaM Display" panose="020F0502020204030204" pitchFamily="2" charset="0"/>
                <a:cs typeface="Aharoni" panose="020F0502020204030204" pitchFamily="2" charset="-79"/>
              </a:rPr>
              <a:t>:</a:t>
            </a:r>
          </a:p>
        </p:txBody>
      </p:sp>
      <p:sp>
        <p:nvSpPr>
          <p:cNvPr id="15" name="Title 1">
            <a:extLst>
              <a:ext uri="{FF2B5EF4-FFF2-40B4-BE49-F238E27FC236}">
                <a16:creationId xmlns:a16="http://schemas.microsoft.com/office/drawing/2014/main" id="{1433B9B2-1A1B-F129-32CE-901491ACF7E8}"/>
              </a:ext>
            </a:extLst>
          </p:cNvPr>
          <p:cNvSpPr txBox="1">
            <a:spLocks/>
          </p:cNvSpPr>
          <p:nvPr/>
        </p:nvSpPr>
        <p:spPr>
          <a:xfrm>
            <a:off x="4053584" y="3809350"/>
            <a:ext cx="4267994" cy="29354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521208">
              <a:spcAft>
                <a:spcPts val="600"/>
              </a:spcAft>
            </a:pPr>
            <a:r>
              <a:rPr lang="en-US" sz="1400" b="1" dirty="0"/>
              <a:t>National Research Council </a:t>
            </a:r>
            <a:r>
              <a:rPr lang="en-US" sz="1050" b="1" kern="1200" dirty="0"/>
              <a:t>(Restoration of Aquatic Ecosystems, 1992)</a:t>
            </a:r>
          </a:p>
        </p:txBody>
      </p:sp>
      <p:pic>
        <p:nvPicPr>
          <p:cNvPr id="17" name="Picture 16" descr="A beaver sitting on logs&#10;&#10;Description automatically generated">
            <a:extLst>
              <a:ext uri="{FF2B5EF4-FFF2-40B4-BE49-F238E27FC236}">
                <a16:creationId xmlns:a16="http://schemas.microsoft.com/office/drawing/2014/main" id="{DA940005-4EB9-F091-1D8F-1AE3759D77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41" y="3738606"/>
            <a:ext cx="445513" cy="435031"/>
          </a:xfrm>
          <a:prstGeom prst="rect">
            <a:avLst/>
          </a:prstGeom>
          <a:effectLst>
            <a:softEdge rad="88900"/>
          </a:effectLst>
        </p:spPr>
      </p:pic>
    </p:spTree>
    <p:custDataLst>
      <p:tags r:id="rId1"/>
    </p:custDataLst>
    <p:extLst>
      <p:ext uri="{BB962C8B-B14F-4D97-AF65-F5344CB8AC3E}">
        <p14:creationId xmlns:p14="http://schemas.microsoft.com/office/powerpoint/2010/main" val="6865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K:\Office Data\Marketing Materials\Marketing Images\Professional Photos\LS_KM_100530_0040_S.tif"/>
          <p:cNvPicPr>
            <a:picLocks noChangeAspect="1" noChangeArrowheads="1"/>
          </p:cNvPicPr>
          <p:nvPr/>
        </p:nvPicPr>
        <p:blipFill rotWithShape="1">
          <a:blip r:embed="rId3" cstate="screen"/>
          <a:srcRect t="5813"/>
          <a:stretch/>
        </p:blipFill>
        <p:spPr bwMode="auto">
          <a:xfrm>
            <a:off x="6757179" y="0"/>
            <a:ext cx="5434821" cy="6863012"/>
          </a:xfrm>
          <a:prstGeom prst="rect">
            <a:avLst/>
          </a:prstGeom>
          <a:noFill/>
        </p:spPr>
      </p:pic>
      <p:sp>
        <p:nvSpPr>
          <p:cNvPr id="4" name="Rectangle 2"/>
          <p:cNvSpPr>
            <a:spLocks noChangeArrowheads="1"/>
          </p:cNvSpPr>
          <p:nvPr/>
        </p:nvSpPr>
        <p:spPr bwMode="auto">
          <a:xfrm>
            <a:off x="-203785" y="0"/>
            <a:ext cx="6346606" cy="758952"/>
          </a:xfrm>
          <a:prstGeom prst="rect">
            <a:avLst/>
          </a:prstGeom>
          <a:noFill/>
          <a:ln w="9525">
            <a:noFill/>
            <a:miter lim="800000"/>
            <a:headEnd/>
            <a:tailEnd/>
          </a:ln>
        </p:spPr>
        <p:txBody>
          <a:bodyPr wrap="none" anchor="ctr"/>
          <a:lstStyle/>
          <a:p>
            <a:r>
              <a:rPr lang="en-US" altLang="en-US" sz="2000" dirty="0">
                <a:solidFill>
                  <a:srgbClr val="56575B"/>
                </a:solidFill>
                <a:latin typeface="Arial" panose="020B0604020202020204" pitchFamily="34" charset="0"/>
                <a:cs typeface="Arial" panose="020B0604020202020204" pitchFamily="34" charset="0"/>
              </a:rPr>
              <a:t>  </a:t>
            </a:r>
            <a:r>
              <a:rPr lang="en-US" altLang="en-US" sz="3200" dirty="0">
                <a:solidFill>
                  <a:srgbClr val="56575B"/>
                </a:solidFill>
                <a:latin typeface="Arial" panose="020B0604020202020204" pitchFamily="34" charset="0"/>
                <a:cs typeface="Arial" panose="020B0604020202020204" pitchFamily="34" charset="0"/>
              </a:rPr>
              <a:t> Why Floodplain Restoration?</a:t>
            </a:r>
          </a:p>
        </p:txBody>
      </p:sp>
      <p:cxnSp>
        <p:nvCxnSpPr>
          <p:cNvPr id="7" name="Straight Connector 6">
            <a:extLst>
              <a:ext uri="{FF2B5EF4-FFF2-40B4-BE49-F238E27FC236}">
                <a16:creationId xmlns:a16="http://schemas.microsoft.com/office/drawing/2014/main" id="{277EB4D4-C0F4-4A70-8EAF-BB37C8B0D14D}"/>
              </a:ext>
            </a:extLst>
          </p:cNvPr>
          <p:cNvCxnSpPr>
            <a:cxnSpLocks/>
          </p:cNvCxnSpPr>
          <p:nvPr/>
        </p:nvCxnSpPr>
        <p:spPr>
          <a:xfrm>
            <a:off x="46821" y="745547"/>
            <a:ext cx="6606642" cy="0"/>
          </a:xfrm>
          <a:prstGeom prst="line">
            <a:avLst/>
          </a:prstGeom>
          <a:ln>
            <a:solidFill>
              <a:srgbClr val="A8AE3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8E10207-FCBF-4C62-ADF7-A80528A057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pic>
        <p:nvPicPr>
          <p:cNvPr id="8" name="Picture 7">
            <a:extLst>
              <a:ext uri="{FF2B5EF4-FFF2-40B4-BE49-F238E27FC236}">
                <a16:creationId xmlns:a16="http://schemas.microsoft.com/office/drawing/2014/main" id="{EDB28706-B329-94F7-072E-DB84E77EBE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1" y="1055320"/>
            <a:ext cx="6710358" cy="5366905"/>
          </a:xfrm>
          <a:prstGeom prst="rect">
            <a:avLst/>
          </a:prstGeom>
          <a:ln w="28575">
            <a:solidFill>
              <a:schemeClr val="tx1"/>
            </a:solidFill>
          </a:ln>
        </p:spPr>
      </p:pic>
      <p:sp>
        <p:nvSpPr>
          <p:cNvPr id="10" name="TextBox 9">
            <a:extLst>
              <a:ext uri="{FF2B5EF4-FFF2-40B4-BE49-F238E27FC236}">
                <a16:creationId xmlns:a16="http://schemas.microsoft.com/office/drawing/2014/main" id="{E06FF696-CD84-A64C-CCC8-B639240E2F48}"/>
              </a:ext>
            </a:extLst>
          </p:cNvPr>
          <p:cNvSpPr txBox="1"/>
          <p:nvPr/>
        </p:nvSpPr>
        <p:spPr>
          <a:xfrm>
            <a:off x="5026900" y="6110429"/>
            <a:ext cx="1957735" cy="276999"/>
          </a:xfrm>
          <a:prstGeom prst="rect">
            <a:avLst/>
          </a:prstGeom>
          <a:noFill/>
        </p:spPr>
        <p:txBody>
          <a:bodyPr wrap="square" rtlCol="0">
            <a:spAutoFit/>
          </a:bodyPr>
          <a:lstStyle/>
          <a:p>
            <a:r>
              <a:rPr lang="en-US" sz="1200" b="1" dirty="0"/>
              <a:t>Credit: Wohl et. al. 2021</a:t>
            </a:r>
          </a:p>
        </p:txBody>
      </p:sp>
      <p:pic>
        <p:nvPicPr>
          <p:cNvPr id="15" name="Picture 14" descr="A beaver sitting on logs&#10;&#10;Description automatically generated">
            <a:extLst>
              <a:ext uri="{FF2B5EF4-FFF2-40B4-BE49-F238E27FC236}">
                <a16:creationId xmlns:a16="http://schemas.microsoft.com/office/drawing/2014/main" id="{6B0F3D62-6E88-14EA-66C3-93590DE7F2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7973" y="4523874"/>
            <a:ext cx="516150" cy="504006"/>
          </a:xfrm>
          <a:prstGeom prst="rect">
            <a:avLst/>
          </a:prstGeom>
          <a:effectLst>
            <a:softEdge rad="88900"/>
          </a:effectLst>
        </p:spPr>
      </p:pic>
    </p:spTree>
    <p:extLst>
      <p:ext uri="{BB962C8B-B14F-4D97-AF65-F5344CB8AC3E}">
        <p14:creationId xmlns:p14="http://schemas.microsoft.com/office/powerpoint/2010/main" val="135421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tream flowing through a forest&#10;&#10;Description automatically generated">
            <a:extLst>
              <a:ext uri="{FF2B5EF4-FFF2-40B4-BE49-F238E27FC236}">
                <a16:creationId xmlns:a16="http://schemas.microsoft.com/office/drawing/2014/main" id="{5E390B68-8AEF-3FC6-180D-444FDC2D01A2}"/>
              </a:ext>
            </a:extLst>
          </p:cNvPr>
          <p:cNvPicPr>
            <a:picLocks noChangeAspect="1"/>
          </p:cNvPicPr>
          <p:nvPr/>
        </p:nvPicPr>
        <p:blipFill rotWithShape="1">
          <a:blip r:embed="rId3">
            <a:extLst>
              <a:ext uri="{28A0092B-C50C-407E-A947-70E740481C1C}">
                <a14:useLocalDpi xmlns:a14="http://schemas.microsoft.com/office/drawing/2010/main" val="0"/>
              </a:ext>
            </a:extLst>
          </a:blip>
          <a:srcRect t="15413"/>
          <a:stretch/>
        </p:blipFill>
        <p:spPr>
          <a:xfrm>
            <a:off x="20" y="10"/>
            <a:ext cx="12191980" cy="6857990"/>
          </a:xfrm>
          <a:prstGeom prst="rect">
            <a:avLst/>
          </a:prstGeom>
        </p:spPr>
      </p:pic>
      <p:sp>
        <p:nvSpPr>
          <p:cNvPr id="18" name="Freeform: Shape 1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stream running through a grassy area&#10;&#10;Description automatically generated">
            <a:extLst>
              <a:ext uri="{FF2B5EF4-FFF2-40B4-BE49-F238E27FC236}">
                <a16:creationId xmlns:a16="http://schemas.microsoft.com/office/drawing/2014/main" id="{B0DF357F-CDF5-4676-2883-955917B0CE4C}"/>
              </a:ext>
            </a:extLst>
          </p:cNvPr>
          <p:cNvPicPr>
            <a:picLocks noChangeAspect="1"/>
          </p:cNvPicPr>
          <p:nvPr/>
        </p:nvPicPr>
        <p:blipFill rotWithShape="1">
          <a:blip r:embed="rId4">
            <a:extLst>
              <a:ext uri="{28A0092B-C50C-407E-A947-70E740481C1C}">
                <a14:useLocalDpi xmlns:a14="http://schemas.microsoft.com/office/drawing/2010/main" val="0"/>
              </a:ext>
            </a:extLst>
          </a:blip>
          <a:srcRect l="5460" r="16526"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2" name="Picture 1">
            <a:extLst>
              <a:ext uri="{FF2B5EF4-FFF2-40B4-BE49-F238E27FC236}">
                <a16:creationId xmlns:a16="http://schemas.microsoft.com/office/drawing/2014/main" id="{70590373-1829-E9E0-BDA8-3A8DB4E112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9" name="Rectangle 8">
            <a:extLst>
              <a:ext uri="{FF2B5EF4-FFF2-40B4-BE49-F238E27FC236}">
                <a16:creationId xmlns:a16="http://schemas.microsoft.com/office/drawing/2014/main" id="{1F566F17-F8DB-83DC-68F4-C1CA6BD82732}"/>
              </a:ext>
            </a:extLst>
          </p:cNvPr>
          <p:cNvSpPr>
            <a:spLocks noChangeArrowheads="1"/>
          </p:cNvSpPr>
          <p:nvPr/>
        </p:nvSpPr>
        <p:spPr bwMode="auto">
          <a:xfrm>
            <a:off x="0" y="6155473"/>
            <a:ext cx="5315416" cy="702527"/>
          </a:xfrm>
          <a:prstGeom prst="rect">
            <a:avLst/>
          </a:prstGeom>
          <a:solidFill>
            <a:schemeClr val="bg1"/>
          </a:solidFill>
          <a:ln w="9525">
            <a:noFill/>
            <a:miter lim="800000"/>
            <a:headEnd/>
            <a:tailEnd/>
          </a:ln>
        </p:spPr>
        <p:txBody>
          <a:bodyPr wrap="none" anchor="ctr"/>
          <a:lstStyle/>
          <a:p>
            <a:r>
              <a:rPr lang="en-US" altLang="en-US" sz="2000" dirty="0">
                <a:solidFill>
                  <a:srgbClr val="56575B"/>
                </a:solidFill>
                <a:latin typeface="Arial" panose="020B0604020202020204" pitchFamily="34" charset="0"/>
                <a:cs typeface="Arial" panose="020B0604020202020204" pitchFamily="34" charset="0"/>
              </a:rPr>
              <a:t>  </a:t>
            </a:r>
            <a:r>
              <a:rPr lang="en-US" altLang="en-US" sz="3200" dirty="0">
                <a:solidFill>
                  <a:srgbClr val="56575B"/>
                </a:solidFill>
                <a:latin typeface="Arial" panose="020B0604020202020204" pitchFamily="34" charset="0"/>
                <a:cs typeface="Arial" panose="020B0604020202020204" pitchFamily="34" charset="0"/>
              </a:rPr>
              <a:t> Pollutant Load Reductions</a:t>
            </a:r>
          </a:p>
        </p:txBody>
      </p:sp>
    </p:spTree>
    <p:extLst>
      <p:ext uri="{BB962C8B-B14F-4D97-AF65-F5344CB8AC3E}">
        <p14:creationId xmlns:p14="http://schemas.microsoft.com/office/powerpoint/2010/main" val="3909695247"/>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70E39-2924-4354-BF11-30CB25D2FEF4}"/>
              </a:ext>
            </a:extLst>
          </p:cNvPr>
          <p:cNvPicPr>
            <a:picLocks noChangeAspect="1"/>
          </p:cNvPicPr>
          <p:nvPr/>
        </p:nvPicPr>
        <p:blipFill rotWithShape="1">
          <a:blip r:embed="rId3">
            <a:extLst>
              <a:ext uri="{28A0092B-C50C-407E-A947-70E740481C1C}">
                <a14:useLocalDpi xmlns:a14="http://schemas.microsoft.com/office/drawing/2010/main" val="0"/>
              </a:ext>
            </a:extLst>
          </a:blip>
          <a:srcRect t="4649"/>
          <a:stretch/>
        </p:blipFill>
        <p:spPr>
          <a:xfrm>
            <a:off x="0" y="-892098"/>
            <a:ext cx="12192000" cy="7750098"/>
          </a:xfrm>
          <a:prstGeom prst="rect">
            <a:avLst/>
          </a:prstGeom>
        </p:spPr>
      </p:pic>
      <p:pic>
        <p:nvPicPr>
          <p:cNvPr id="4" name="Picture 3">
            <a:extLst>
              <a:ext uri="{FF2B5EF4-FFF2-40B4-BE49-F238E27FC236}">
                <a16:creationId xmlns:a16="http://schemas.microsoft.com/office/drawing/2014/main" id="{E3F0F6CA-0A09-4E2C-9ABA-7D9FEE512E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2" name="Rectangle 1">
            <a:extLst>
              <a:ext uri="{FF2B5EF4-FFF2-40B4-BE49-F238E27FC236}">
                <a16:creationId xmlns:a16="http://schemas.microsoft.com/office/drawing/2014/main" id="{B09DBB95-E24A-ADE3-C562-AA2D0520DF23}"/>
              </a:ext>
            </a:extLst>
          </p:cNvPr>
          <p:cNvSpPr>
            <a:spLocks noChangeArrowheads="1"/>
          </p:cNvSpPr>
          <p:nvPr/>
        </p:nvSpPr>
        <p:spPr bwMode="auto">
          <a:xfrm>
            <a:off x="7107044" y="0"/>
            <a:ext cx="5084956" cy="702527"/>
          </a:xfrm>
          <a:prstGeom prst="rect">
            <a:avLst/>
          </a:prstGeom>
          <a:solidFill>
            <a:schemeClr val="bg1"/>
          </a:solidFill>
          <a:ln w="9525">
            <a:noFill/>
            <a:miter lim="800000"/>
            <a:headEnd/>
            <a:tailEnd/>
          </a:ln>
        </p:spPr>
        <p:txBody>
          <a:bodyPr wrap="none" anchor="ctr"/>
          <a:lstStyle/>
          <a:p>
            <a:r>
              <a:rPr lang="en-US" altLang="en-US" sz="2000" dirty="0">
                <a:solidFill>
                  <a:srgbClr val="56575B"/>
                </a:solidFill>
                <a:latin typeface="Arial" panose="020B0604020202020204" pitchFamily="34" charset="0"/>
                <a:cs typeface="Arial" panose="020B0604020202020204" pitchFamily="34" charset="0"/>
              </a:rPr>
              <a:t>  </a:t>
            </a:r>
            <a:r>
              <a:rPr lang="en-US" altLang="en-US" sz="3200" dirty="0">
                <a:solidFill>
                  <a:srgbClr val="56575B"/>
                </a:solidFill>
                <a:latin typeface="Arial" panose="020B0604020202020204" pitchFamily="34" charset="0"/>
                <a:cs typeface="Arial" panose="020B0604020202020204" pitchFamily="34" charset="0"/>
              </a:rPr>
              <a:t> Compensatory Mitigation</a:t>
            </a:r>
          </a:p>
        </p:txBody>
      </p:sp>
    </p:spTree>
    <p:extLst>
      <p:ext uri="{BB962C8B-B14F-4D97-AF65-F5344CB8AC3E}">
        <p14:creationId xmlns:p14="http://schemas.microsoft.com/office/powerpoint/2010/main" val="986247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uilding with solar panels&#10;&#10;Description automatically generated">
            <a:extLst>
              <a:ext uri="{FF2B5EF4-FFF2-40B4-BE49-F238E27FC236}">
                <a16:creationId xmlns:a16="http://schemas.microsoft.com/office/drawing/2014/main" id="{7952399C-BBDD-8D12-0BCE-BC150FF56F6D}"/>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74DF217-7BD2-71BA-2C8B-B9746E3EAB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496782" y="5903059"/>
            <a:ext cx="546213" cy="835923"/>
          </a:xfrm>
          <a:prstGeom prst="rect">
            <a:avLst/>
          </a:prstGeom>
          <a:ln w="57150">
            <a:noFill/>
          </a:ln>
        </p:spPr>
      </p:pic>
      <p:sp>
        <p:nvSpPr>
          <p:cNvPr id="3" name="Rectangle 2">
            <a:extLst>
              <a:ext uri="{FF2B5EF4-FFF2-40B4-BE49-F238E27FC236}">
                <a16:creationId xmlns:a16="http://schemas.microsoft.com/office/drawing/2014/main" id="{FBF65D57-A64D-BD36-19A4-CBFD1015AC8C}"/>
              </a:ext>
            </a:extLst>
          </p:cNvPr>
          <p:cNvSpPr>
            <a:spLocks noChangeArrowheads="1"/>
          </p:cNvSpPr>
          <p:nvPr/>
        </p:nvSpPr>
        <p:spPr bwMode="auto">
          <a:xfrm>
            <a:off x="0" y="0"/>
            <a:ext cx="5084956" cy="702527"/>
          </a:xfrm>
          <a:prstGeom prst="rect">
            <a:avLst/>
          </a:prstGeom>
          <a:solidFill>
            <a:schemeClr val="bg1"/>
          </a:solidFill>
          <a:ln w="9525">
            <a:noFill/>
            <a:miter lim="800000"/>
            <a:headEnd/>
            <a:tailEnd/>
          </a:ln>
        </p:spPr>
        <p:txBody>
          <a:bodyPr wrap="none" anchor="ctr"/>
          <a:lstStyle/>
          <a:p>
            <a:r>
              <a:rPr lang="en-US" altLang="en-US" sz="2000" dirty="0">
                <a:solidFill>
                  <a:srgbClr val="56575B"/>
                </a:solidFill>
                <a:latin typeface="Arial" panose="020B0604020202020204" pitchFamily="34" charset="0"/>
                <a:cs typeface="Arial" panose="020B0604020202020204" pitchFamily="34" charset="0"/>
              </a:rPr>
              <a:t>  </a:t>
            </a:r>
            <a:r>
              <a:rPr lang="en-US" altLang="en-US" sz="3200" dirty="0">
                <a:solidFill>
                  <a:srgbClr val="56575B"/>
                </a:solidFill>
                <a:latin typeface="Arial" panose="020B0604020202020204" pitchFamily="34" charset="0"/>
                <a:cs typeface="Arial" panose="020B0604020202020204" pitchFamily="34" charset="0"/>
              </a:rPr>
              <a:t> Stormwater Management</a:t>
            </a:r>
          </a:p>
        </p:txBody>
      </p:sp>
    </p:spTree>
    <p:extLst>
      <p:ext uri="{BB962C8B-B14F-4D97-AF65-F5344CB8AC3E}">
        <p14:creationId xmlns:p14="http://schemas.microsoft.com/office/powerpoint/2010/main" val="2246488047"/>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UDIO_ID" val="1013"/>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1153"/>
  <p:tag name="ARTICULATE_USED_LAYOUT" val="2"/>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TotalTime>
  <Words>1419</Words>
  <Application>Microsoft Office PowerPoint</Application>
  <PresentationFormat>Widescreen</PresentationFormat>
  <Paragraphs>193</Paragraphs>
  <Slides>32</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Aharoni</vt:lpstr>
      <vt:lpstr>Arial</vt:lpstr>
      <vt:lpstr>Calibri</vt:lpstr>
      <vt:lpstr>Calibri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Freidly</dc:creator>
  <cp:lastModifiedBy>Landstudies Office</cp:lastModifiedBy>
  <cp:revision>115</cp:revision>
  <dcterms:created xsi:type="dcterms:W3CDTF">2019-03-12T17:24:34Z</dcterms:created>
  <dcterms:modified xsi:type="dcterms:W3CDTF">2024-06-18T16:08:29Z</dcterms:modified>
</cp:coreProperties>
</file>